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7.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0.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5"/>
    <p:sldMasterId id="2147483791" r:id="rId6"/>
    <p:sldMasterId id="2147483912" r:id="rId7"/>
    <p:sldMasterId id="2147483934" r:id="rId8"/>
    <p:sldMasterId id="2147483956" r:id="rId9"/>
    <p:sldMasterId id="2147484001" r:id="rId10"/>
    <p:sldMasterId id="2147484045" r:id="rId11"/>
    <p:sldMasterId id="2147484075" r:id="rId12"/>
    <p:sldMasterId id="2147484111" r:id="rId13"/>
    <p:sldMasterId id="2147484141" r:id="rId14"/>
    <p:sldMasterId id="2147484171" r:id="rId15"/>
    <p:sldMasterId id="2147484201" r:id="rId16"/>
    <p:sldMasterId id="2147484241" r:id="rId17"/>
  </p:sldMasterIdLst>
  <p:notesMasterIdLst>
    <p:notesMasterId r:id="rId65"/>
  </p:notesMasterIdLst>
  <p:sldIdLst>
    <p:sldId id="488" r:id="rId18"/>
    <p:sldId id="501" r:id="rId19"/>
    <p:sldId id="456" r:id="rId20"/>
    <p:sldId id="437" r:id="rId21"/>
    <p:sldId id="492" r:id="rId22"/>
    <p:sldId id="487" r:id="rId23"/>
    <p:sldId id="454" r:id="rId24"/>
    <p:sldId id="440" r:id="rId25"/>
    <p:sldId id="459" r:id="rId26"/>
    <p:sldId id="365" r:id="rId27"/>
    <p:sldId id="367" r:id="rId28"/>
    <p:sldId id="396" r:id="rId29"/>
    <p:sldId id="463" r:id="rId30"/>
    <p:sldId id="468" r:id="rId31"/>
    <p:sldId id="469" r:id="rId32"/>
    <p:sldId id="470" r:id="rId33"/>
    <p:sldId id="471" r:id="rId34"/>
    <p:sldId id="475" r:id="rId35"/>
    <p:sldId id="375" r:id="rId36"/>
    <p:sldId id="458" r:id="rId37"/>
    <p:sldId id="510" r:id="rId38"/>
    <p:sldId id="381" r:id="rId39"/>
    <p:sldId id="445" r:id="rId40"/>
    <p:sldId id="387" r:id="rId41"/>
    <p:sldId id="452" r:id="rId42"/>
    <p:sldId id="490" r:id="rId43"/>
    <p:sldId id="491" r:id="rId44"/>
    <p:sldId id="384" r:id="rId45"/>
    <p:sldId id="385" r:id="rId46"/>
    <p:sldId id="390" r:id="rId47"/>
    <p:sldId id="461" r:id="rId48"/>
    <p:sldId id="462" r:id="rId49"/>
    <p:sldId id="484" r:id="rId50"/>
    <p:sldId id="503" r:id="rId51"/>
    <p:sldId id="500" r:id="rId52"/>
    <p:sldId id="502" r:id="rId53"/>
    <p:sldId id="504" r:id="rId54"/>
    <p:sldId id="505" r:id="rId55"/>
    <p:sldId id="486" r:id="rId56"/>
    <p:sldId id="509" r:id="rId57"/>
    <p:sldId id="380" r:id="rId58"/>
    <p:sldId id="441" r:id="rId59"/>
    <p:sldId id="464" r:id="rId60"/>
    <p:sldId id="512" r:id="rId61"/>
    <p:sldId id="472" r:id="rId62"/>
    <p:sldId id="378" r:id="rId63"/>
    <p:sldId id="4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0" userDrawn="1">
          <p15:clr>
            <a:srgbClr val="A4A3A4"/>
          </p15:clr>
        </p15:guide>
        <p15:guide id="2" pos="24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CC00"/>
    <a:srgbClr val="00A400"/>
    <a:srgbClr val="009200"/>
    <a:srgbClr val="006C00"/>
    <a:srgbClr val="0072C6"/>
    <a:srgbClr val="505050"/>
    <a:srgbClr val="FF8989"/>
    <a:srgbClr val="282828"/>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64887" autoAdjust="0"/>
  </p:normalViewPr>
  <p:slideViewPr>
    <p:cSldViewPr snapToGrid="0">
      <p:cViewPr varScale="1">
        <p:scale>
          <a:sx n="77" d="100"/>
          <a:sy n="77" d="100"/>
        </p:scale>
        <p:origin x="1812" y="96"/>
      </p:cViewPr>
      <p:guideLst>
        <p:guide orient="horz" pos="3000"/>
        <p:guide pos="2424"/>
      </p:guideLst>
    </p:cSldViewPr>
  </p:slideViewPr>
  <p:notesTextViewPr>
    <p:cViewPr>
      <p:scale>
        <a:sx n="125" d="100"/>
        <a:sy n="125"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2.xml"/><Relationship Id="rId11" Type="http://schemas.openxmlformats.org/officeDocument/2006/relationships/slideMaster" Target="slideMasters/slideMaster7.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0.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6.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B7632-DA6A-4806-AED3-DAD65F26496D}" type="datetimeFigureOut">
              <a:rPr lang="en-US" smtClean="0"/>
              <a:t>8/9/2016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8AD64-0AA2-4D71-8B13-28C950C46D2A}" type="slidenum">
              <a:rPr lang="en-US" smtClean="0"/>
              <a:t>‹#›</a:t>
            </a:fld>
            <a:endParaRPr lang="en-US"/>
          </a:p>
        </p:txBody>
      </p:sp>
    </p:spTree>
    <p:extLst>
      <p:ext uri="{BB962C8B-B14F-4D97-AF65-F5344CB8AC3E}">
        <p14:creationId xmlns:p14="http://schemas.microsoft.com/office/powerpoint/2010/main" val="31401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eninsulapress.com/2015/03/31/cybersecurity-jobs-growt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cisco.com/c/dam/en/us/products/collateral/security/cybersecurity-talent.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returnpath.com/blog/ken-takahashi/how-easy-was-it-for-a-routine-phishing-scam-to-rock-global-financial-marke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owcommunity.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forbes.com/sites/jacobmorgan/2014/10/30/everything-you-need-to-know-about-the-internet-of-thing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thehackernews.com/2016/05/usb-charger-keylogger.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en-us/library/system.security.cryptography.rngcryptoserviceprovider.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ired.com/2016/05/maksym-igor-popov-fb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ews.microsoft.com/stories/cybercrime/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B8AD64-0AA2-4D71-8B13-28C950C46D2A}" type="slidenum">
              <a:rPr lang="en-US" smtClean="0"/>
              <a:t>1</a:t>
            </a:fld>
            <a:endParaRPr lang="en-US"/>
          </a:p>
        </p:txBody>
      </p:sp>
    </p:spTree>
    <p:extLst>
      <p:ext uri="{BB962C8B-B14F-4D97-AF65-F5344CB8AC3E}">
        <p14:creationId xmlns:p14="http://schemas.microsoft.com/office/powerpoint/2010/main" val="416510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Wired, The Hacker News or any national news outlet. Cyber crime happens every single day. There are hundreds of thousands of new individual computer viruses popping up today, and tens of thousands of websites becoming infected.</a:t>
            </a:r>
          </a:p>
          <a:p>
            <a:endParaRPr lang="en-US" dirty="0"/>
          </a:p>
          <a:p>
            <a:r>
              <a:rPr lang="en-US" dirty="0"/>
              <a:t>We use computers everywhere, all of the time. Medical records, bank accounts, car loans, credit cards, your class schedule and grades, your car, the planes and trains we travel in…. All store your personal or operational data. We can’t get away from a data-centric life. And that data has value to criminals. Credit histories, professional achievements, and academic records can be manipulated to create new identities and ruin the individual history from which they were stolen.</a:t>
            </a:r>
          </a:p>
          <a:p>
            <a:endParaRPr lang="en-US" dirty="0"/>
          </a:p>
          <a:p>
            <a:r>
              <a:rPr lang="en-US" dirty="0"/>
              <a:t>This problem is invasive and expensive and we desperately, as individuals and collectively, need someone to solve the enigma: how do we get ahead of attacks before they happen? How do we out-think the hacker society before they out think our security measures? </a:t>
            </a:r>
          </a:p>
        </p:txBody>
      </p:sp>
      <p:sp>
        <p:nvSpPr>
          <p:cNvPr id="4" name="Slide Number Placeholder 3"/>
          <p:cNvSpPr>
            <a:spLocks noGrp="1"/>
          </p:cNvSpPr>
          <p:nvPr>
            <p:ph type="sldNum" sz="quarter" idx="10"/>
          </p:nvPr>
        </p:nvSpPr>
        <p:spPr/>
        <p:txBody>
          <a:bodyPr/>
          <a:lstStyle/>
          <a:p>
            <a:fld id="{B2B8AD64-0AA2-4D71-8B13-28C950C46D2A}" type="slidenum">
              <a:rPr lang="en-US" smtClean="0"/>
              <a:t>11</a:t>
            </a:fld>
            <a:endParaRPr lang="en-US"/>
          </a:p>
        </p:txBody>
      </p:sp>
    </p:spTree>
    <p:extLst>
      <p:ext uri="{BB962C8B-B14F-4D97-AF65-F5344CB8AC3E}">
        <p14:creationId xmlns:p14="http://schemas.microsoft.com/office/powerpoint/2010/main" val="189491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combat the growing number of and evolving threat of cyber attacks, businesses across all industries and geographies are looking to….”</a:t>
            </a:r>
          </a:p>
          <a:p>
            <a:endParaRPr lang="en-US" baseline="0" dirty="0"/>
          </a:p>
          <a:p>
            <a:r>
              <a:rPr lang="en-US" sz="1200" b="0" i="0" kern="1200" dirty="0">
                <a:solidFill>
                  <a:schemeClr val="tx1"/>
                </a:solidFill>
                <a:effectLst/>
                <a:latin typeface="+mn-lt"/>
                <a:ea typeface="+mn-ea"/>
                <a:cs typeface="+mn-cs"/>
              </a:rPr>
              <a:t>More than </a:t>
            </a:r>
            <a:r>
              <a:rPr lang="en-US" sz="1200" b="0" i="0" u="none" strike="noStrike" kern="1200" dirty="0">
                <a:solidFill>
                  <a:schemeClr val="tx1"/>
                </a:solidFill>
                <a:effectLst/>
                <a:latin typeface="+mn-lt"/>
                <a:ea typeface="+mn-ea"/>
                <a:cs typeface="+mn-cs"/>
                <a:hlinkClick r:id="rId3"/>
              </a:rPr>
              <a:t>209,000 cybersecurity jobs</a:t>
            </a:r>
            <a:r>
              <a:rPr lang="en-US" sz="1200" b="0" i="0" kern="1200" dirty="0">
                <a:solidFill>
                  <a:schemeClr val="tx1"/>
                </a:solidFill>
                <a:effectLst/>
                <a:latin typeface="+mn-lt"/>
                <a:ea typeface="+mn-ea"/>
                <a:cs typeface="+mn-cs"/>
              </a:rPr>
              <a:t> in the U.S. are unfilled, and postings are up 74% over the past five years, according to a 2015 analysis of numbers from the Bureau of Labor Statistics by Peninsula Press, a project of the Stanford University Journalism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4"/>
              </a:rPr>
              <a:t>report</a:t>
            </a:r>
            <a:r>
              <a:rPr lang="en-US" sz="1200" b="0" i="0" kern="1200" dirty="0">
                <a:solidFill>
                  <a:schemeClr val="tx1"/>
                </a:solidFill>
                <a:effectLst/>
                <a:latin typeface="+mn-lt"/>
                <a:ea typeface="+mn-ea"/>
                <a:cs typeface="+mn-cs"/>
              </a:rPr>
              <a:t> from Cisco puts the global figure at one million cybersecurity job openings. Demand is expected to rise to 6 million globally by 2019, with a projected shortfall of 1.5 million, says Michael Brown, CEO at Symantec, the world’s largest security software vendor. It looks like solving the puzzle</a:t>
            </a:r>
            <a:r>
              <a:rPr lang="en-US" sz="1200" b="0" i="0" kern="1200" baseline="0" dirty="0">
                <a:solidFill>
                  <a:schemeClr val="tx1"/>
                </a:solidFill>
                <a:effectLst/>
                <a:latin typeface="+mn-lt"/>
                <a:ea typeface="+mn-ea"/>
                <a:cs typeface="+mn-cs"/>
              </a:rPr>
              <a:t> is </a:t>
            </a:r>
            <a:r>
              <a:rPr lang="en-US" dirty="0"/>
              <a:t>financially lucrative! </a:t>
            </a:r>
          </a:p>
          <a:p>
            <a:endParaRPr lang="en-US" dirty="0"/>
          </a:p>
          <a:p>
            <a:r>
              <a:rPr lang="en-US" dirty="0"/>
              <a:t>We need to identify who is going to help fill these positions. Could it be you? We hope so. We want and desperately need highly trained investigators who have the knowledge of systems, code,  app development … but there is no clear path, no certifications and very few university-level specialization opportunities for education.</a:t>
            </a:r>
          </a:p>
          <a:p>
            <a:endParaRPr lang="en-US" dirty="0"/>
          </a:p>
          <a:p>
            <a:r>
              <a:rPr lang="en-US" dirty="0"/>
              <a:t>This is another puzzle to be solved!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12</a:t>
            </a:fld>
            <a:endParaRPr lang="en-US"/>
          </a:p>
        </p:txBody>
      </p:sp>
    </p:spTree>
    <p:extLst>
      <p:ext uri="{BB962C8B-B14F-4D97-AF65-F5344CB8AC3E}">
        <p14:creationId xmlns:p14="http://schemas.microsoft.com/office/powerpoint/2010/main" val="1411991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171450" indent="-171450">
              <a:buFont typeface="Arial" panose="020B0604020202020204" pitchFamily="34" charset="0"/>
              <a:buChar char="•"/>
            </a:pPr>
            <a:r>
              <a:rPr lang="en-US" baseline="0" dirty="0"/>
              <a:t>Cyber security involves a  whole wealth of talents, from synthesizing all sorts of different types of information, to the development of algorithms and creative code. To be effective, you need to be part sleuth and part innovator, detail oriented and collaborative. Education is important, but that’s just the start: you will be learning something new every day.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aseline="0" dirty="0"/>
              <a:t>Who is the perfect fit? Studying computer science is a great start. Studying data science, structures and algorithms will give you the foundation, but there is a lot to learn on the job. Part of that job will be consistently learning and problem solving to get in front of a potential issue or find the root cause.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Curiosity is the driver behind successful investigators. It’s what keeps you asking the why’s and learning more and more about the situation. Do you find yourself unsatisfied with an easy explanation for a complex problem? Are you constantly looking for another angle to a problem and it’s solution?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a:t>
            </a:r>
            <a:r>
              <a:rPr lang="en-US" dirty="0" err="1"/>
              <a:t>cybersleuth</a:t>
            </a:r>
            <a:r>
              <a:rPr lang="en-US" dirty="0"/>
              <a:t> is also going to be adaptable – he or she will be able to adapt to the constantly changing environment. There is nothing static about the hacker intellect – they are pushing for new and innovative ways to disrupt the norm, steal and control their targets. How quickly do you think? Can you change direction quickly?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aseline="0" dirty="0"/>
              <a:t>We need some super heroes: we need you to be the next great </a:t>
            </a:r>
            <a:r>
              <a:rPr lang="en-US" baseline="0" dirty="0" err="1"/>
              <a:t>cybersleuth</a:t>
            </a:r>
            <a:r>
              <a:rPr lang="en-US" baseline="0" dirty="0"/>
              <a:t> and visionaries. </a:t>
            </a:r>
            <a:r>
              <a:rPr lang="en-US" dirty="0"/>
              <a:t>There are going to be opportunities for you to save people from identity and financial theft, to develop protection from the bad guys. To work tirelessly for those you will never meet to create a secure and safe environment for all. Are </a:t>
            </a:r>
            <a:r>
              <a:rPr lang="en-US" baseline="0" dirty="0"/>
              <a:t>you </a:t>
            </a:r>
            <a:r>
              <a:rPr lang="en-US" dirty="0"/>
              <a:t>our next super hero</a:t>
            </a:r>
            <a:r>
              <a:rPr lang="en-US" baseline="0" dirty="0"/>
              <a:t>?</a:t>
            </a:r>
          </a:p>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13</a:t>
            </a:fld>
            <a:endParaRPr lang="en-US"/>
          </a:p>
        </p:txBody>
      </p:sp>
    </p:spTree>
    <p:extLst>
      <p:ext uri="{BB962C8B-B14F-4D97-AF65-F5344CB8AC3E}">
        <p14:creationId xmlns:p14="http://schemas.microsoft.com/office/powerpoint/2010/main" val="328397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a:t> hats are the troublemakers. They wreck havoc, cause disruption, steal and electronically deface with malicious intent.</a:t>
            </a:r>
            <a:endParaRPr lang="en-US" dirty="0"/>
          </a:p>
          <a:p>
            <a:endParaRPr lang="en-US" dirty="0"/>
          </a:p>
          <a:p>
            <a:r>
              <a:rPr lang="en-US"/>
              <a:t>Sometimes it is a single hacker and sometimes it’s the result of a hacking society like Anonymous. If you’ve not heard of them yet, they are a hacking society that practices a concept called “Hacktivism”, or activism via hacking – hacking for a cause that they deem important to better or protect society. They are made up of a group of anonymous hackers spread across multiple countries and continents. They’ve been responsible for both network hacks and in person protests. </a:t>
            </a:r>
            <a:endParaRPr lang="en-US" dirty="0"/>
          </a:p>
          <a:p>
            <a:endParaRPr lang="en-US" dirty="0"/>
          </a:p>
          <a:p>
            <a:r>
              <a:rPr lang="en-US"/>
              <a:t>The common weapon of the hacktivist is a Distributed Denial of Service (DDoS) attack, which bombards the target servers with thousands of page requests (similar to masses of people sitting on the site and continually pressing refresh), eventually overloading and crashing the site It’s similar to a virtual sit-in; it’s not destructive, instead it’s more of a disruption of service causing annoyance instead of theft. Any potential user would be unable to access the site, creating a disruption in the user experience and normalcy of operations. </a:t>
            </a:r>
            <a:endParaRPr lang="en-US" dirty="0"/>
          </a:p>
          <a:p>
            <a:endParaRPr lang="en-US" dirty="0"/>
          </a:p>
          <a:p>
            <a:r>
              <a:rPr lang="en-US"/>
              <a:t>The other side of hacking is made up of legitimate and legal hackers – cyber security experts – that work to block the hackers’ work and ensure the integrity and security of an organization's systems. This is the side of the equation that we like to focus on and the reason that I am talking to you today. White hats are employed by just about every corporation, government and the military. The US military academies have been  developing their cyber security curriculums and skills and participating in competitions with a us security agency for the past 15 years! </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14</a:t>
            </a:fld>
            <a:endParaRPr lang="en-US"/>
          </a:p>
        </p:txBody>
      </p:sp>
    </p:spTree>
    <p:extLst>
      <p:ext uri="{BB962C8B-B14F-4D97-AF65-F5344CB8AC3E}">
        <p14:creationId xmlns:p14="http://schemas.microsoft.com/office/powerpoint/2010/main" val="312699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https://hackerone.com/about#_</a:t>
            </a:r>
          </a:p>
          <a:p>
            <a:endParaRPr lang="en-US" dirty="0"/>
          </a:p>
          <a:p>
            <a:r>
              <a:rPr lang="en-US" dirty="0"/>
              <a:t>It’s become commonplace for both businesses and governments</a:t>
            </a:r>
            <a:r>
              <a:rPr lang="en-US" baseline="0" dirty="0"/>
              <a:t> to partially outsource their testing of bugs and vulnerability to the hacking community.  “Good” hackers will look for bugs and entry points into an enterprise.  In return, a “bounty” is paid when a vulnerability is discovered.  </a:t>
            </a:r>
            <a:r>
              <a:rPr lang="en-US" baseline="0" dirty="0" err="1"/>
              <a:t>HackerOne</a:t>
            </a:r>
            <a:r>
              <a:rPr lang="en-US" baseline="0" dirty="0"/>
              <a:t> was created by security leaders from some of the worlds largest companies to more efficiently connect businesses with the hacking community.  More info: https://hackerone.com/resources/bug-bounty-basics</a:t>
            </a:r>
          </a:p>
          <a:p>
            <a:endParaRPr lang="en-US" dirty="0"/>
          </a:p>
          <a:p>
            <a:pPr>
              <a:defRPr/>
            </a:pPr>
            <a:r>
              <a:rPr lang="en-US" dirty="0"/>
              <a:t>In 2013, Google offered large rewards</a:t>
            </a:r>
            <a:r>
              <a:rPr lang="en-US" baseline="0" dirty="0"/>
              <a:t> for </a:t>
            </a:r>
            <a:r>
              <a:rPr lang="en-US" dirty="0"/>
              <a:t>Chrome OS Hacking Contest. Mozilla has paid out over a million in awards in their Bug Bounty Program. Microsoft offers direct payouts for reporting certain types of bugs and vulnerabilities in Windows, Internet Explorer, and Microsoft Edge. Their program expanded to include their Azure (cloud) platform in 2015 which uses</a:t>
            </a:r>
            <a:r>
              <a:rPr lang="en-US" baseline="0" dirty="0"/>
              <a:t> and support a wide range of cross-platform and open source technologies</a:t>
            </a:r>
            <a:r>
              <a:rPr lang="en-US" dirty="0"/>
              <a:t>. It pays to be a white hat!</a:t>
            </a:r>
          </a:p>
          <a:p>
            <a:pPr>
              <a:defRPr/>
            </a:pPr>
            <a:endParaRPr lang="en-US" dirty="0"/>
          </a:p>
          <a:p>
            <a:pPr>
              <a:defRPr/>
            </a:pPr>
            <a:endParaRPr lang="en-US" dirty="0"/>
          </a:p>
          <a:p>
            <a:pPr>
              <a:defRPr/>
            </a:pPr>
            <a:endParaRPr lang="en-US" dirty="0"/>
          </a:p>
          <a:p>
            <a:pPr>
              <a:defRPr/>
            </a:pP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15</a:t>
            </a:fld>
            <a:endParaRPr lang="en-US"/>
          </a:p>
        </p:txBody>
      </p:sp>
    </p:spTree>
    <p:extLst>
      <p:ext uri="{BB962C8B-B14F-4D97-AF65-F5344CB8AC3E}">
        <p14:creationId xmlns:p14="http://schemas.microsoft.com/office/powerpoint/2010/main" val="192542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Dark Web is defined as the encrypted network that sits between Tor (an encryption tool) servers and their clients. Though the websites are publicly visible, the IP addresses of the servers that run these sites are hidden, with their locations spoofed. Not all Dark Web sites use Tor. Some use similar services such as I2P - </a:t>
            </a:r>
            <a:r>
              <a:rPr lang="en-US" u="sng"/>
              <a:t>Silk Road Reloaded </a:t>
            </a:r>
            <a:r>
              <a:rPr lang="en-US"/>
              <a:t>uses this service. But the principle remains the same. The visitor has to use the same encryption tool as the site and - crucially - know where to find the site, in order to type in the URL and visit.</a:t>
            </a:r>
            <a:endParaRPr lang="en-US" dirty="0"/>
          </a:p>
          <a:p>
            <a:endParaRPr lang="en-US" dirty="0"/>
          </a:p>
          <a:p>
            <a:r>
              <a:rPr lang="en-US"/>
              <a:t>There is one layer deeper: The 'Deep Web' refers to all web pages that search engines cannot find. Thus the 'Deep Web' includes the 'Dark Web', but also includes all user databases, webmail pages, registration-required web forums, and pages behind paywalls. There are huge numbers of such pages, and most exist for mundane reasons.</a:t>
            </a:r>
          </a:p>
        </p:txBody>
      </p:sp>
      <p:sp>
        <p:nvSpPr>
          <p:cNvPr id="4" name="Slide Number Placeholder 3"/>
          <p:cNvSpPr>
            <a:spLocks noGrp="1"/>
          </p:cNvSpPr>
          <p:nvPr>
            <p:ph type="sldNum" sz="quarter" idx="10"/>
          </p:nvPr>
        </p:nvSpPr>
        <p:spPr/>
        <p:txBody>
          <a:bodyPr/>
          <a:lstStyle/>
          <a:p>
            <a:fld id="{B2B8AD64-0AA2-4D71-8B13-28C950C46D2A}" type="slidenum">
              <a:rPr lang="en-US" smtClean="0"/>
              <a:t>16</a:t>
            </a:fld>
            <a:endParaRPr lang="en-US"/>
          </a:p>
        </p:txBody>
      </p:sp>
    </p:spTree>
    <p:extLst>
      <p:ext uri="{BB962C8B-B14F-4D97-AF65-F5344CB8AC3E}">
        <p14:creationId xmlns:p14="http://schemas.microsoft.com/office/powerpoint/2010/main" val="240937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chemeClr val="tx1"/>
                    </a:gs>
                    <a:gs pos="30000">
                      <a:schemeClr val="tx1"/>
                    </a:gs>
                  </a:gsLst>
                  <a:lin ang="5400000" scaled="0"/>
                </a:gradFill>
              </a:rPr>
              <a:t>One of the primary</a:t>
            </a:r>
            <a:r>
              <a:rPr lang="en-US" baseline="0"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currencies</a:t>
            </a:r>
            <a:r>
              <a:rPr lang="en-US" baseline="0" dirty="0">
                <a:gradFill>
                  <a:gsLst>
                    <a:gs pos="2917">
                      <a:schemeClr val="tx1"/>
                    </a:gs>
                    <a:gs pos="30000">
                      <a:schemeClr val="tx1"/>
                    </a:gs>
                  </a:gsLst>
                  <a:lin ang="5400000" scaled="0"/>
                </a:gradFill>
              </a:rPr>
              <a:t> of the </a:t>
            </a:r>
            <a:r>
              <a:rPr lang="en-US" dirty="0">
                <a:gradFill>
                  <a:gsLst>
                    <a:gs pos="2917">
                      <a:schemeClr val="tx1"/>
                    </a:gs>
                    <a:gs pos="30000">
                      <a:schemeClr val="tx1"/>
                    </a:gs>
                  </a:gsLst>
                  <a:lin ang="5400000" scaled="0"/>
                </a:gradFill>
              </a:rPr>
              <a:t>dark web is Bitcoin</a:t>
            </a:r>
            <a:r>
              <a:rPr lang="en-US" baseline="0" dirty="0">
                <a:gradFill>
                  <a:gsLst>
                    <a:gs pos="2917">
                      <a:schemeClr val="tx1"/>
                    </a:gs>
                    <a:gs pos="30000">
                      <a:schemeClr val="tx1"/>
                    </a:gs>
                  </a:gsLst>
                  <a:lin ang="5400000" scaled="0"/>
                </a:gradFill>
              </a:rPr>
              <a:t> for the same reasons that criminals prefer to use the dark web: it’s anonymous and untraceable.  Using bitcoins, buyers can purchase illegal items with less fear of getting caught given that a financial trail doesn’t exist.  Several sites operate as exchanges for buying and selling of illegal products and services with bitcoin as the method of payment.</a:t>
            </a:r>
          </a:p>
          <a:p>
            <a:pPr>
              <a:lnSpc>
                <a:spcPct val="90000"/>
              </a:lnSpc>
              <a:spcAft>
                <a:spcPts val="600"/>
              </a:spcAft>
            </a:pPr>
            <a:endParaRPr lang="en-US" baseline="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Because</a:t>
            </a:r>
            <a:r>
              <a:rPr lang="en-US" baseline="0" dirty="0">
                <a:gradFill>
                  <a:gsLst>
                    <a:gs pos="2917">
                      <a:schemeClr val="tx1"/>
                    </a:gs>
                    <a:gs pos="30000">
                      <a:schemeClr val="tx1"/>
                    </a:gs>
                  </a:gsLst>
                  <a:lin ang="5400000" scaled="0"/>
                </a:gradFill>
              </a:rPr>
              <a:t> a trail doesn’t exist (and given that the currency is completely stored digitally) hackers will target bitcoin holders for theft purposes.  If hackers are able to steal bitcoins successfully, it will be nearly impossible to recapture the currency given the lack of a financial trail.</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As an unregulated currency, mining/trading sites as well as virtual currency platforms do not have standardized security measures. People have mined unauthorized bitcoins and hacked bitcoin users. </a:t>
            </a:r>
          </a:p>
          <a:p>
            <a:pPr>
              <a:lnSpc>
                <a:spcPct val="90000"/>
              </a:lnSpc>
              <a:spcAft>
                <a:spcPts val="600"/>
              </a:spcAft>
            </a:pPr>
            <a:r>
              <a:rPr lang="en-US" dirty="0">
                <a:gradFill>
                  <a:gsLst>
                    <a:gs pos="2917">
                      <a:schemeClr val="tx1"/>
                    </a:gs>
                    <a:gs pos="30000">
                      <a:schemeClr val="tx1"/>
                    </a:gs>
                  </a:gsLst>
                  <a:lin ang="5400000" scaled="0"/>
                </a:gradFill>
              </a:rPr>
              <a:t>Malware exists specifically to target bitcoin holders, stealing the currency</a:t>
            </a:r>
          </a:p>
          <a:p>
            <a:endParaRPr lang="en-US" dirty="0"/>
          </a:p>
          <a:p>
            <a:r>
              <a:rPr lang="en-US" dirty="0"/>
              <a:t>Example bitcoin sites</a:t>
            </a:r>
          </a:p>
          <a:p>
            <a:pPr marL="342900" indent="-342900">
              <a:spcAft>
                <a:spcPts val="600"/>
              </a:spcAft>
              <a:buFont typeface="Wingdings" panose="05000000000000000000" pitchFamily="2" charset="2"/>
              <a:buChar char="§"/>
            </a:pPr>
            <a:r>
              <a:rPr lang="en-US" sz="1000" b="1" dirty="0">
                <a:solidFill>
                  <a:srgbClr val="222222"/>
                </a:solidFill>
              </a:rPr>
              <a:t>Bit-miner.com:</a:t>
            </a:r>
            <a:r>
              <a:rPr lang="en-US" sz="1000" dirty="0">
                <a:solidFill>
                  <a:srgbClr val="222222"/>
                </a:solidFill>
              </a:rPr>
              <a:t> Bitcoin mining site</a:t>
            </a:r>
          </a:p>
          <a:p>
            <a:pPr marL="342900" indent="-342900">
              <a:spcAft>
                <a:spcPts val="600"/>
              </a:spcAft>
              <a:buFont typeface="Wingdings" panose="05000000000000000000" pitchFamily="2" charset="2"/>
              <a:buChar char="§"/>
            </a:pPr>
            <a:r>
              <a:rPr lang="en-US" sz="1000" b="1" dirty="0">
                <a:solidFill>
                  <a:srgbClr val="222222"/>
                </a:solidFill>
              </a:rPr>
              <a:t>Bitcoin.org:</a:t>
            </a:r>
            <a:r>
              <a:rPr lang="en-US" sz="1000" dirty="0">
                <a:solidFill>
                  <a:srgbClr val="222222"/>
                </a:solidFill>
              </a:rPr>
              <a:t> Bitcoin’s main website</a:t>
            </a:r>
          </a:p>
          <a:p>
            <a:pPr marL="342900" indent="-342900">
              <a:spcAft>
                <a:spcPts val="600"/>
              </a:spcAft>
              <a:buFont typeface="Wingdings" panose="05000000000000000000" pitchFamily="2" charset="2"/>
              <a:buChar char="§"/>
            </a:pPr>
            <a:r>
              <a:rPr lang="en-US" sz="1000" b="1" dirty="0">
                <a:solidFill>
                  <a:srgbClr val="222222"/>
                </a:solidFill>
              </a:rPr>
              <a:t>Mining.bitcoin.cz:</a:t>
            </a:r>
            <a:r>
              <a:rPr lang="en-US" sz="1000" dirty="0">
                <a:solidFill>
                  <a:srgbClr val="222222"/>
                </a:solidFill>
              </a:rPr>
              <a:t> Bitcoin mining site</a:t>
            </a:r>
          </a:p>
          <a:p>
            <a:pPr marL="342900" indent="-342900">
              <a:spcAft>
                <a:spcPts val="600"/>
              </a:spcAft>
              <a:buFont typeface="Wingdings" panose="05000000000000000000" pitchFamily="2" charset="2"/>
              <a:buChar char="§"/>
            </a:pPr>
            <a:r>
              <a:rPr lang="en-US" sz="1000" b="1" dirty="0">
                <a:solidFill>
                  <a:srgbClr val="222222"/>
                </a:solidFill>
              </a:rPr>
              <a:t>Bitcoin-trade.biz:</a:t>
            </a:r>
            <a:r>
              <a:rPr lang="en-US" sz="1000" dirty="0">
                <a:solidFill>
                  <a:srgbClr val="222222"/>
                </a:solidFill>
              </a:rPr>
              <a:t> Bitcoin trading site</a:t>
            </a:r>
          </a:p>
          <a:p>
            <a:pPr marL="342900" indent="-342900">
              <a:spcAft>
                <a:spcPts val="600"/>
              </a:spcAft>
              <a:buFont typeface="Wingdings" panose="05000000000000000000" pitchFamily="2" charset="2"/>
              <a:buChar char="§"/>
            </a:pPr>
            <a:r>
              <a:rPr lang="en-US" sz="1000" b="1" dirty="0">
                <a:solidFill>
                  <a:srgbClr val="222222"/>
                </a:solidFill>
              </a:rPr>
              <a:t>Payoneer.com:</a:t>
            </a:r>
            <a:r>
              <a:rPr lang="en-US" sz="1000" dirty="0">
                <a:solidFill>
                  <a:srgbClr val="222222"/>
                </a:solidFill>
              </a:rPr>
              <a:t> Payment platform called </a:t>
            </a:r>
            <a:r>
              <a:rPr lang="en-US" sz="1000" dirty="0" err="1">
                <a:solidFill>
                  <a:srgbClr val="222222"/>
                </a:solidFill>
              </a:rPr>
              <a:t>Payoneer</a:t>
            </a:r>
            <a:endParaRPr lang="en-US" sz="1000" dirty="0">
              <a:solidFill>
                <a:srgbClr val="222222"/>
              </a:solidFill>
            </a:endParaRPr>
          </a:p>
          <a:p>
            <a:pPr marL="342900" indent="-342900">
              <a:spcAft>
                <a:spcPts val="600"/>
              </a:spcAft>
              <a:buFont typeface="Wingdings" panose="05000000000000000000" pitchFamily="2" charset="2"/>
              <a:buChar char="§"/>
            </a:pPr>
            <a:r>
              <a:rPr lang="en-US" sz="1000" b="1" dirty="0">
                <a:solidFill>
                  <a:srgbClr val="222222"/>
                </a:solidFill>
              </a:rPr>
              <a:t>Perfectmoney.com:</a:t>
            </a:r>
            <a:r>
              <a:rPr lang="en-US" sz="1000" dirty="0">
                <a:solidFill>
                  <a:srgbClr val="222222"/>
                </a:solidFill>
              </a:rPr>
              <a:t> Virtual currency called Perfect Money (PM)</a:t>
            </a:r>
          </a:p>
          <a:p>
            <a:pPr marL="342900" indent="-342900">
              <a:spcAft>
                <a:spcPts val="600"/>
              </a:spcAft>
              <a:buFont typeface="Wingdings" panose="05000000000000000000" pitchFamily="2" charset="2"/>
              <a:buChar char="§"/>
            </a:pPr>
            <a:r>
              <a:rPr lang="en-US" sz="1000" b="1" dirty="0">
                <a:solidFill>
                  <a:srgbClr val="222222"/>
                </a:solidFill>
              </a:rPr>
              <a:t>Qiwi.ru:</a:t>
            </a:r>
            <a:r>
              <a:rPr lang="en-US" sz="1000" dirty="0">
                <a:solidFill>
                  <a:srgbClr val="222222"/>
                </a:solidFill>
              </a:rPr>
              <a:t> Virtual currency called QIWI</a:t>
            </a:r>
          </a:p>
          <a:p>
            <a:pPr marL="342900" indent="-342900">
              <a:spcAft>
                <a:spcPts val="600"/>
              </a:spcAft>
              <a:buFont typeface="Wingdings" panose="05000000000000000000" pitchFamily="2" charset="2"/>
              <a:buChar char="§"/>
            </a:pPr>
            <a:r>
              <a:rPr lang="en-US" sz="1000" b="1" dirty="0">
                <a:solidFill>
                  <a:srgbClr val="222222"/>
                </a:solidFill>
              </a:rPr>
              <a:t>Webmoney.ru:</a:t>
            </a:r>
            <a:r>
              <a:rPr lang="en-US" sz="1000" dirty="0">
                <a:solidFill>
                  <a:srgbClr val="222222"/>
                </a:solidFill>
              </a:rPr>
              <a:t> </a:t>
            </a:r>
            <a:r>
              <a:rPr lang="en-US" sz="1000" dirty="0" err="1">
                <a:solidFill>
                  <a:srgbClr val="222222"/>
                </a:solidFill>
              </a:rPr>
              <a:t>WebMoney</a:t>
            </a:r>
            <a:r>
              <a:rPr lang="en-US" sz="1000" dirty="0">
                <a:solidFill>
                  <a:srgbClr val="222222"/>
                </a:solidFill>
              </a:rPr>
              <a:t> (WM), a virtual currency</a:t>
            </a:r>
          </a:p>
          <a:p>
            <a:pPr marL="342900" indent="-342900">
              <a:spcAft>
                <a:spcPts val="600"/>
              </a:spcAft>
              <a:buFont typeface="Wingdings" panose="05000000000000000000" pitchFamily="2" charset="2"/>
              <a:buChar char="§"/>
            </a:pPr>
            <a:r>
              <a:rPr lang="en-US" sz="1000" b="1" dirty="0">
                <a:solidFill>
                  <a:srgbClr val="222222"/>
                </a:solidFill>
              </a:rPr>
              <a:t>Money.yandex.ru:</a:t>
            </a:r>
            <a:r>
              <a:rPr lang="en-US" sz="1000" dirty="0">
                <a:solidFill>
                  <a:srgbClr val="222222"/>
                </a:solidFill>
              </a:rPr>
              <a:t> </a:t>
            </a:r>
            <a:r>
              <a:rPr lang="en-US" sz="1000" dirty="0" err="1">
                <a:solidFill>
                  <a:srgbClr val="222222"/>
                </a:solidFill>
              </a:rPr>
              <a:t>Yandex</a:t>
            </a:r>
            <a:r>
              <a:rPr lang="en-US" sz="1000" dirty="0">
                <a:solidFill>
                  <a:srgbClr val="222222"/>
                </a:solidFill>
              </a:rPr>
              <a:t> Money, a virtual currency</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17</a:t>
            </a:fld>
            <a:endParaRPr lang="en-US"/>
          </a:p>
        </p:txBody>
      </p:sp>
    </p:spTree>
    <p:extLst>
      <p:ext uri="{BB962C8B-B14F-4D97-AF65-F5344CB8AC3E}">
        <p14:creationId xmlns:p14="http://schemas.microsoft.com/office/powerpoint/2010/main" val="114002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blackhat</a:t>
            </a:r>
            <a:r>
              <a:rPr lang="en-US" dirty="0"/>
              <a:t> conference is the go-to conference for the cyber security specialists. It attracts the corporate and federal IT security types, but there are attendees that will also attend DEFCON. This, ironically, is the true hacker convention. Whereas </a:t>
            </a:r>
            <a:r>
              <a:rPr lang="en-US" dirty="0" err="1"/>
              <a:t>blackhat</a:t>
            </a:r>
            <a:r>
              <a:rPr lang="en-US" dirty="0"/>
              <a:t> seminars will be serious and attended by company-sponsored employees (along with some of the actual </a:t>
            </a:r>
            <a:r>
              <a:rPr lang="en-US" dirty="0" err="1"/>
              <a:t>blackhat</a:t>
            </a:r>
            <a:r>
              <a:rPr lang="en-US" dirty="0"/>
              <a:t> community of hackers), the DEFCON conference is a cash-only event that is much more low key and radical. It’s cash-only to preserve the anonymity of the participants (who also don’t wear name tags with their actual names on them…..!).</a:t>
            </a:r>
          </a:p>
          <a:p>
            <a:endParaRPr lang="en-US" dirty="0"/>
          </a:p>
          <a:p>
            <a:r>
              <a:rPr lang="en-US" dirty="0"/>
              <a:t>Interesting fact: both conferences were founded by the same man, Jeff “Dark Tangent” Moss! Jeff has been involved in cyber security as a corporate white hat for most of his career and is still a security consultant in the field today.</a:t>
            </a:r>
          </a:p>
        </p:txBody>
      </p:sp>
      <p:sp>
        <p:nvSpPr>
          <p:cNvPr id="4" name="Slide Number Placeholder 3"/>
          <p:cNvSpPr>
            <a:spLocks noGrp="1"/>
          </p:cNvSpPr>
          <p:nvPr>
            <p:ph type="sldNum" sz="quarter" idx="10"/>
          </p:nvPr>
        </p:nvSpPr>
        <p:spPr/>
        <p:txBody>
          <a:bodyPr/>
          <a:lstStyle/>
          <a:p>
            <a:fld id="{B2B8AD64-0AA2-4D71-8B13-28C950C46D2A}" type="slidenum">
              <a:rPr lang="en-US" smtClean="0"/>
              <a:t>18</a:t>
            </a:fld>
            <a:endParaRPr lang="en-US"/>
          </a:p>
        </p:txBody>
      </p:sp>
    </p:spTree>
    <p:extLst>
      <p:ext uri="{BB962C8B-B14F-4D97-AF65-F5344CB8AC3E}">
        <p14:creationId xmlns:p14="http://schemas.microsoft.com/office/powerpoint/2010/main" val="261562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evolution of hackers started with the old telephone system, mimicking a specific high pitched tone to access a long distance switching system. </a:t>
            </a:r>
          </a:p>
          <a:p>
            <a:r>
              <a:rPr lang="en-US" dirty="0"/>
              <a:t>The attacks moved to individual desktop devices connecting to each other via phone lines, hackers tried to randomly “break in” to other systems and devices. </a:t>
            </a:r>
          </a:p>
          <a:p>
            <a:r>
              <a:rPr lang="en-US" dirty="0"/>
              <a:t>From there, malicious code could be created and stored on external media, such as a floppy disk, and then loaded onto an unsuspecting desktop.</a:t>
            </a:r>
          </a:p>
          <a:p>
            <a:endParaRPr lang="en-US" dirty="0"/>
          </a:p>
          <a:p>
            <a:r>
              <a:rPr lang="en-US" dirty="0"/>
              <a:t>Key Point:  Many of today’s hacks wouldn’t be possible without having moved to a System</a:t>
            </a:r>
            <a:r>
              <a:rPr lang="en-US" baseline="0" dirty="0"/>
              <a:t> of Systems ecosystem.</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20</a:t>
            </a:fld>
            <a:endParaRPr lang="en-US"/>
          </a:p>
        </p:txBody>
      </p:sp>
    </p:spTree>
    <p:extLst>
      <p:ext uri="{BB962C8B-B14F-4D97-AF65-F5344CB8AC3E}">
        <p14:creationId xmlns:p14="http://schemas.microsoft.com/office/powerpoint/2010/main" val="367785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Bullets in blue will</a:t>
            </a:r>
            <a:r>
              <a:rPr lang="en-US" baseline="0" dirty="0"/>
              <a:t> be discussed on the following slides</a:t>
            </a:r>
            <a:endParaRPr lang="en-US" dirty="0"/>
          </a:p>
          <a:p>
            <a:endParaRPr lang="en-US" dirty="0"/>
          </a:p>
          <a:p>
            <a:pPr marL="171450" indent="-171450">
              <a:buFont typeface="Wingdings" panose="05000000000000000000" pitchFamily="2" charset="2"/>
              <a:buChar char="§"/>
            </a:pPr>
            <a:r>
              <a:rPr lang="en-US" b="1" dirty="0"/>
              <a:t>Fuzzing</a:t>
            </a:r>
            <a:r>
              <a:rPr lang="en-US" b="1" baseline="0" dirty="0"/>
              <a:t> </a:t>
            </a:r>
            <a:r>
              <a:rPr lang="en-US" baseline="0" dirty="0"/>
              <a:t>– Fuzz testing is used to test a system for unexpected behaviors by passing random messages to an input in either a mutation or generation based method. The same approach can be applied to hack a system. </a:t>
            </a:r>
          </a:p>
          <a:p>
            <a:pPr marL="171450" indent="-171450">
              <a:buFont typeface="Wingdings" panose="05000000000000000000" pitchFamily="2" charset="2"/>
              <a:buChar char="§"/>
            </a:pPr>
            <a:r>
              <a:rPr lang="en-US" b="1" baseline="0" dirty="0"/>
              <a:t>Buffer Overflow </a:t>
            </a:r>
            <a:r>
              <a:rPr lang="en-US" baseline="0" dirty="0"/>
              <a:t>-  a buffer overflow, or buffer overrun, is an anomaly where a program, while writing data to a buffer, overruns the buffer's boundary and overwrites adjacent memory locations. This is a special case of the violation of memory safety.</a:t>
            </a:r>
          </a:p>
          <a:p>
            <a:pPr marL="171450" indent="-171450">
              <a:buFont typeface="Wingdings" panose="05000000000000000000" pitchFamily="2" charset="2"/>
              <a:buChar char="§"/>
            </a:pPr>
            <a:r>
              <a:rPr lang="en-US" b="1" baseline="0" dirty="0"/>
              <a:t>Password Cracking </a:t>
            </a:r>
            <a:r>
              <a:rPr lang="en-US" baseline="0" dirty="0"/>
              <a:t>– attacks either on the password or the hash of a password. Often brute force is used with optimizations based on letter or word frequency in a given language used. Many optimizations are possible such as weaknesses is salted hashes. </a:t>
            </a:r>
          </a:p>
          <a:p>
            <a:pPr marL="171450" indent="-171450">
              <a:buFont typeface="Wingdings" panose="05000000000000000000" pitchFamily="2" charset="2"/>
              <a:buChar char="§"/>
            </a:pPr>
            <a:r>
              <a:rPr lang="en-US" b="1" dirty="0">
                <a:gradFill>
                  <a:gsLst>
                    <a:gs pos="2917">
                      <a:schemeClr val="tx1"/>
                    </a:gs>
                    <a:gs pos="30000">
                      <a:schemeClr val="tx1"/>
                    </a:gs>
                  </a:gsLst>
                  <a:lin ang="5400000" scaled="0"/>
                </a:gradFill>
              </a:rPr>
              <a:t>Cross-site Scripting (XSS) </a:t>
            </a:r>
            <a:r>
              <a:rPr lang="en-US" dirty="0">
                <a:gradFill>
                  <a:gsLst>
                    <a:gs pos="2917">
                      <a:schemeClr val="tx1"/>
                    </a:gs>
                    <a:gs pos="30000">
                      <a:schemeClr val="tx1"/>
                    </a:gs>
                  </a:gsLst>
                  <a:lin ang="5400000" scaled="0"/>
                </a:gradFill>
              </a:rPr>
              <a:t>– </a:t>
            </a:r>
            <a:r>
              <a:rPr lang="en-US" dirty="0"/>
              <a:t>These attacks are a type of injection, in which malicious scripts (usually JavaScript)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 </a:t>
            </a:r>
          </a:p>
          <a:p>
            <a:pPr marL="628650" lvl="1" indent="-171450">
              <a:buFont typeface="Wingdings" panose="05000000000000000000" pitchFamily="2" charset="2"/>
              <a:buChar char="§"/>
            </a:pPr>
            <a:r>
              <a:rPr lang="en-US" dirty="0"/>
              <a:t>An 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a:t>
            </a:r>
          </a:p>
          <a:p>
            <a:pPr marL="171450" indent="-171450">
              <a:buFont typeface="Wingdings" panose="05000000000000000000" pitchFamily="2" charset="2"/>
              <a:buChar char="§"/>
            </a:pPr>
            <a:r>
              <a:rPr lang="en-US" b="1" baseline="0" dirty="0"/>
              <a:t>Tailgating </a:t>
            </a:r>
            <a:r>
              <a:rPr lang="en-US" baseline="0" dirty="0"/>
              <a:t>-  following people into a secure building by taking advantage of “holding the door open” behaviors. </a:t>
            </a:r>
          </a:p>
          <a:p>
            <a:pPr marL="171450" indent="-171450">
              <a:buFont typeface="Wingdings" panose="05000000000000000000" pitchFamily="2" charset="2"/>
              <a:buChar char="§"/>
            </a:pPr>
            <a:r>
              <a:rPr lang="en-US" b="1" baseline="0" dirty="0"/>
              <a:t>Phishing</a:t>
            </a:r>
            <a:r>
              <a:rPr lang="en-US" baseline="0" dirty="0"/>
              <a:t> – Sending emails appearing to be from trusted sources. </a:t>
            </a:r>
          </a:p>
          <a:p>
            <a:pPr marL="171450" indent="-171450">
              <a:buFont typeface="Wingdings" panose="05000000000000000000" pitchFamily="2" charset="2"/>
              <a:buChar char="§"/>
            </a:pPr>
            <a:r>
              <a:rPr lang="en-US" b="1" baseline="0" dirty="0"/>
              <a:t>Middleman attack </a:t>
            </a:r>
            <a:r>
              <a:rPr lang="en-US" baseline="0" dirty="0"/>
              <a:t>– an attack that reads messages or alters messages. </a:t>
            </a:r>
          </a:p>
          <a:p>
            <a:pPr marL="171450" indent="-171450">
              <a:buFont typeface="Wingdings" panose="05000000000000000000" pitchFamily="2" charset="2"/>
              <a:buChar char="§"/>
            </a:pPr>
            <a:r>
              <a:rPr lang="en-US" b="1" baseline="0" dirty="0"/>
              <a:t>Radio Frequency (RF) </a:t>
            </a:r>
            <a:r>
              <a:rPr lang="en-US" baseline="0" dirty="0"/>
              <a:t>– these attacks focus on weaknesses in wireless devices such as keyboards or card readers. </a:t>
            </a:r>
          </a:p>
          <a:p>
            <a:pPr marL="171450" indent="-171450">
              <a:buFont typeface="Wingdings" panose="05000000000000000000" pitchFamily="2" charset="2"/>
              <a:buChar char="§"/>
            </a:pPr>
            <a:r>
              <a:rPr lang="en-US" b="1" baseline="0" dirty="0"/>
              <a:t>Denial-of-Service-</a:t>
            </a:r>
            <a:r>
              <a:rPr lang="en-US" baseline="0" dirty="0"/>
              <a:t> flood a network or system with so many messages that the system or network is essentially down. </a:t>
            </a:r>
          </a:p>
          <a:p>
            <a:pPr marL="171450" indent="-171450">
              <a:buFont typeface="Wingdings" panose="05000000000000000000" pitchFamily="2" charset="2"/>
              <a:buChar char="§"/>
            </a:pPr>
            <a:r>
              <a:rPr lang="en-US" b="1" baseline="0" dirty="0"/>
              <a:t>Physical Modification </a:t>
            </a:r>
            <a:r>
              <a:rPr lang="en-US" baseline="0" dirty="0"/>
              <a:t>– the practice of inserting modified malicious hardware or replacing hardware with malicious hardware. </a:t>
            </a:r>
          </a:p>
          <a:p>
            <a:pPr marL="171450" indent="-171450">
              <a:buFont typeface="Wingdings" panose="05000000000000000000" pitchFamily="2" charset="2"/>
              <a:buChar char="§"/>
            </a:pPr>
            <a:r>
              <a:rPr lang="en-US" b="1" baseline="0" dirty="0" err="1"/>
              <a:t>Glitching</a:t>
            </a:r>
            <a:r>
              <a:rPr lang="en-US" b="1" baseline="0" dirty="0"/>
              <a:t> </a:t>
            </a:r>
            <a:r>
              <a:rPr lang="en-US" baseline="0" dirty="0"/>
              <a:t>- </a:t>
            </a:r>
            <a:r>
              <a:rPr lang="en-US" dirty="0"/>
              <a:t>Digital hardware devices almost always rely on a clock or master signal. By carefully</a:t>
            </a:r>
            <a:r>
              <a:rPr lang="en-US" baseline="0" dirty="0"/>
              <a:t> monitoring the signals from an integrated circuit we can sometimes find ways to get the system into an unexpected state. </a:t>
            </a:r>
          </a:p>
          <a:p>
            <a:pPr marL="171450" indent="-171450">
              <a:buFont typeface="Wingdings" panose="05000000000000000000" pitchFamily="2" charset="2"/>
              <a:buChar char="§"/>
            </a:pPr>
            <a:r>
              <a:rPr lang="en-US" sz="1200" b="1" kern="1200" dirty="0">
                <a:solidFill>
                  <a:schemeClr val="tx1"/>
                </a:solidFill>
                <a:effectLst/>
                <a:latin typeface="+mn-lt"/>
                <a:ea typeface="+mn-ea"/>
                <a:cs typeface="+mn-cs"/>
              </a:rPr>
              <a:t>JTAG/Debugging Port </a:t>
            </a:r>
            <a:r>
              <a:rPr lang="en-US" sz="1200" kern="1200" dirty="0">
                <a:solidFill>
                  <a:schemeClr val="tx1"/>
                </a:solidFill>
                <a:effectLst/>
                <a:latin typeface="+mn-lt"/>
                <a:ea typeface="+mn-ea"/>
                <a:cs typeface="+mn-cs"/>
              </a:rPr>
              <a:t>- JTAG is the “Joint Test Action Group” standard for circuit level debugging. The JTAG allows programmers and attackers</a:t>
            </a:r>
            <a:r>
              <a:rPr lang="en-US" sz="1200" kern="1200" baseline="0" dirty="0">
                <a:solidFill>
                  <a:schemeClr val="tx1"/>
                </a:solidFill>
                <a:effectLst/>
                <a:latin typeface="+mn-lt"/>
                <a:ea typeface="+mn-ea"/>
                <a:cs typeface="+mn-cs"/>
              </a:rPr>
              <a:t> to alter the memory of the device, manipulate individual pins, and change the state of the device.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21</a:t>
            </a:fld>
            <a:endParaRPr lang="en-US"/>
          </a:p>
        </p:txBody>
      </p:sp>
    </p:spTree>
    <p:extLst>
      <p:ext uri="{BB962C8B-B14F-4D97-AF65-F5344CB8AC3E}">
        <p14:creationId xmlns:p14="http://schemas.microsoft.com/office/powerpoint/2010/main" val="378455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&lt;INSERT APPROPRIATE LOCALIZED EXAMPLE HERE&gt; Ocean’s Eleven?</a:t>
            </a:r>
          </a:p>
          <a:p>
            <a:r>
              <a:rPr lang="en-US" dirty="0"/>
              <a:t>For those that haven’t: it was a remake of a 1960 film of the same name, and starred George Clooney. Brad Pitt, Matt Damon and Julia Roberts (just to name a few of the cast).</a:t>
            </a:r>
          </a:p>
          <a:p>
            <a:endParaRPr lang="en-US" dirty="0"/>
          </a:p>
          <a:p>
            <a:r>
              <a:rPr lang="en-US" dirty="0"/>
              <a:t>The heist depicted in the film involved: a violated parole, a simultaneous theft of 3 casinos, revenge, a love triangle, an EMP machine, a circus acrobat, a faked heart attack and a duplicate vault. In the end, the heist is pulled off and they escape with $75M USD, and the bad guy loses the girl to the good guy (who serves 3-6 months in prison for breaking his parole).</a:t>
            </a:r>
          </a:p>
          <a:p>
            <a:endParaRPr lang="en-US" dirty="0"/>
          </a:p>
          <a:p>
            <a:r>
              <a:rPr lang="en-US" dirty="0"/>
              <a:t>Crime is depicted by Hollywood to be one thing, when we know that it really is a very different type of process. There can be far less drama, and a much more drawn out timeline, before a theft is successfully completed. It can be a silent event that no one knows is happening until it’s too late.</a:t>
            </a:r>
          </a:p>
          <a:p>
            <a:endParaRPr lang="en-US" dirty="0"/>
          </a:p>
          <a:p>
            <a:r>
              <a:rPr lang="en-US" dirty="0"/>
              <a:t>Today I want to talk to you about Cybersecurity. Merriam-Webster’s dictionary definition is “measures taken to protect a computer or computer system (as on the Internet) against unauthorized access or attack.” But I like to think of it as a puzzle to be solved. What if I told you that it’s possible for me to have a very small piece of hardware up here and trick your cellphone into thinking that it’s connecting to the local Starbucks free </a:t>
            </a:r>
            <a:r>
              <a:rPr lang="en-US" dirty="0" err="1"/>
              <a:t>wi-fi</a:t>
            </a:r>
            <a:r>
              <a:rPr lang="en-US" dirty="0"/>
              <a:t>? Right here. Right now.</a:t>
            </a:r>
          </a:p>
          <a:p>
            <a:r>
              <a:rPr lang="en-US" dirty="0"/>
              <a:t>So  you sit tight, while I have my hacker friends scan their targets: your laptops, smartphones and tablets for any personal information.</a:t>
            </a:r>
          </a:p>
          <a:p>
            <a:endParaRPr lang="en-US" dirty="0"/>
          </a:p>
          <a:p>
            <a:r>
              <a:rPr lang="en-US" dirty="0"/>
              <a:t>&lt;PAUSE&gt;</a:t>
            </a:r>
          </a:p>
          <a:p>
            <a:r>
              <a:rPr lang="en-US" dirty="0"/>
              <a:t>I DON’T have anything with me other than my laptop. But, if I did – would you even have realized it in the past few minutes? Did you realize that you were a target. Is there any way to make your technology less detectable, maybe even invisible? We need help. A lot of help in this area. The prevention of a hack is a problem to be solved that has wide repercussions and innumerable benefits.</a:t>
            </a:r>
          </a:p>
          <a:p>
            <a:endParaRPr lang="en-US" dirty="0"/>
          </a:p>
          <a:p>
            <a:pPr>
              <a:defRPr/>
            </a:pPr>
            <a:r>
              <a:rPr lang="en-US" dirty="0"/>
              <a:t>You can be the one to create an invisible target through a career in cybersecurity. Can you solve the puzzle?</a:t>
            </a:r>
            <a:endParaRPr lang="en-US" dirty="0">
              <a:gradFill>
                <a:gsLst>
                  <a:gs pos="2917">
                    <a:schemeClr val="tx1"/>
                  </a:gs>
                  <a:gs pos="30000">
                    <a:schemeClr val="tx1"/>
                  </a:gs>
                </a:gsLst>
                <a:lin ang="5400000" scaled="0"/>
              </a:gradFill>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a:t>
            </a:fld>
            <a:endParaRPr lang="en-US"/>
          </a:p>
        </p:txBody>
      </p:sp>
    </p:spTree>
    <p:extLst>
      <p:ext uri="{BB962C8B-B14F-4D97-AF65-F5344CB8AC3E}">
        <p14:creationId xmlns:p14="http://schemas.microsoft.com/office/powerpoint/2010/main" val="17204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a:t>
            </a:r>
            <a:r>
              <a:rPr lang="en-US" dirty="0"/>
              <a:t> Phishing: the hacker is attempting to trick the target into releasing specific information by sending an email that closely resembles a legitimate organization. Ex: Fake emails from a bank that you used to bank with, saying that you have funds remaining in an account and they need your social security number or other identifying information via a clickable link to transfer these funds to you. </a:t>
            </a:r>
          </a:p>
          <a:p>
            <a:endParaRPr lang="en-US" dirty="0"/>
          </a:p>
          <a:p>
            <a:r>
              <a:rPr lang="en-US" u="sng" dirty="0" err="1"/>
              <a:t>Spearphishing</a:t>
            </a:r>
            <a:r>
              <a:rPr lang="en-US" dirty="0"/>
              <a:t>: When open source intelligence (OSINT– think about the public facts about you on social media – name, interests, location, </a:t>
            </a:r>
            <a:r>
              <a:rPr lang="en-US" dirty="0" err="1"/>
              <a:t>etc</a:t>
            </a:r>
            <a:r>
              <a:rPr lang="en-US" dirty="0"/>
              <a:t> ) is used to gather facts about you and those facts are used to create specific content that would increase your trust in the email you’ve received. For example: By looking at your public PB, LinkedIn and Pinterest profiles, we can glean that you are a Manchester United fan. And so sending you a contest entry for a VIP access to a behind the scenes Manchester United experience might entice you to click on the link for entry. </a:t>
            </a:r>
          </a:p>
          <a:p>
            <a:endParaRPr lang="en-US" dirty="0"/>
          </a:p>
          <a:p>
            <a:r>
              <a:rPr lang="en-US" u="sng" dirty="0"/>
              <a:t>Why</a:t>
            </a:r>
            <a:r>
              <a:rPr lang="en-US" dirty="0"/>
              <a:t>: It’s a fairly easy and unsophisticated attack: Replicate an old communication and add/create the identifying counterfeit logo, identify the target email addresses, create an email, add a link and landing page to grab the personal information, and an email from a proxy server. </a:t>
            </a:r>
          </a:p>
          <a:p>
            <a:endParaRPr lang="en-US" dirty="0"/>
          </a:p>
          <a:p>
            <a:r>
              <a:rPr lang="en-US" u="sng" dirty="0"/>
              <a:t>How</a:t>
            </a:r>
            <a:r>
              <a:rPr lang="en-US" dirty="0"/>
              <a:t>: How do you know</a:t>
            </a:r>
            <a:r>
              <a:rPr lang="en-US" baseline="0" dirty="0"/>
              <a:t> if it’s real? Look at the URL of the link to see where you’ll be redirected. Is it HTTP or HTTPS? Is the link verified? And who is it verified for? When a browser is shipped, it’s shipped with root SSL certificates (ex Verisign or E-trust). Is the certificate on your email from a trustworthy source? Would you know if it is?</a:t>
            </a:r>
          </a:p>
          <a:p>
            <a:endParaRPr lang="en-US" dirty="0"/>
          </a:p>
          <a:p>
            <a:r>
              <a:rPr lang="en-US" u="sng" dirty="0"/>
              <a:t>Examples</a:t>
            </a:r>
            <a:r>
              <a:rPr lang="en-US" dirty="0"/>
              <a:t>: </a:t>
            </a:r>
          </a:p>
          <a:p>
            <a:pPr marL="171450" indent="-171450">
              <a:buFont typeface="Arial" panose="020B0604020202020204" pitchFamily="34" charset="0"/>
              <a:buChar char="•"/>
            </a:pPr>
            <a:r>
              <a:rPr lang="en-US" dirty="0"/>
              <a:t>eBay: because there have been so many attempts to phish through counterfeit eBay emails, they now have a page devoted to recognizing spoof websites and emails. </a:t>
            </a:r>
          </a:p>
          <a:p>
            <a:pPr marL="171450" indent="-171450">
              <a:buFont typeface="Arial" panose="020B0604020202020204" pitchFamily="34" charset="0"/>
              <a:buChar char="•"/>
            </a:pPr>
            <a:r>
              <a:rPr lang="en-US" dirty="0"/>
              <a:t>In April 2013, an In April, an AP journalist clicked on a </a:t>
            </a:r>
            <a:r>
              <a:rPr lang="en-US" dirty="0">
                <a:hlinkClick r:id="rId3"/>
              </a:rPr>
              <a:t>spear phishing email disguised as a Twitter email</a:t>
            </a:r>
            <a:r>
              <a:rPr lang="en-US" dirty="0"/>
              <a:t>. The phisher then hacked AP’s Twitter account. Stock markets plunged after a phony tweet about an explosion at the White House, erasing $136.5 billion of value from the S&amp;P 500 index</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a:t>The Puzzle: </a:t>
            </a:r>
            <a:r>
              <a:rPr lang="en-US" baseline="0" dirty="0"/>
              <a:t>We’ve talked about SSL certs, but what if someone steals a root cert? Now we have infrastructure based on x509 chain trust, so this stolen cert looks alright. The puzzle then becomes -</a:t>
            </a:r>
            <a:r>
              <a:rPr lang="en-US" baseline="0" dirty="0" err="1"/>
              <a:t>hHow</a:t>
            </a:r>
            <a:r>
              <a:rPr lang="en-US" baseline="0" dirty="0"/>
              <a:t> do you check to see if a root cert is stolen?</a:t>
            </a:r>
            <a:endParaRPr lang="en-US" dirty="0"/>
          </a:p>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22</a:t>
            </a:fld>
            <a:endParaRPr lang="en-US"/>
          </a:p>
        </p:txBody>
      </p:sp>
    </p:spTree>
    <p:extLst>
      <p:ext uri="{BB962C8B-B14F-4D97-AF65-F5344CB8AC3E}">
        <p14:creationId xmlns:p14="http://schemas.microsoft.com/office/powerpoint/2010/main" val="286321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Phishing Scam that resulted in over $1B USD stolen from various financial institutions from over 100 banks and involving over 30 nations. One of the largest bank thefts ever! The transactions, limited to $10 million per transfer were conducted over a period of at almost 2 years.</a:t>
            </a:r>
          </a:p>
          <a:p>
            <a:pPr marL="171450" indent="-171450">
              <a:buFont typeface="Arial" panose="020B0604020202020204" pitchFamily="34" charset="0"/>
              <a:buChar char="•"/>
            </a:pPr>
            <a:r>
              <a:rPr lang="en-US" dirty="0"/>
              <a:t>The thieves spear phished (targeted)  employees to install malware (called </a:t>
            </a:r>
            <a:r>
              <a:rPr lang="en-US" dirty="0" err="1"/>
              <a:t>Carbanak</a:t>
            </a:r>
            <a:r>
              <a:rPr lang="en-US" dirty="0"/>
              <a:t>) into the bank’s administrative systems. Once installed, it tracked bank employees’ movements allowing the hackers to learn, via video feeds and images, to learn daily routines and procedures. This enabled them, after months of observation, to mimic the activities of senior banking officials to transfer millions of dollars into dummy accounts in different countries as well as turn on cash (ATM) machines to dispense cash at specific times to be collected by members of the hacking gang.</a:t>
            </a:r>
          </a:p>
          <a:p>
            <a:pPr marL="171450" indent="-171450">
              <a:buFont typeface="Arial" panose="020B0604020202020204" pitchFamily="34" charset="0"/>
              <a:buChar char="•"/>
            </a:pPr>
            <a:r>
              <a:rPr lang="en-US" dirty="0"/>
              <a:t>Technologies involved:</a:t>
            </a:r>
          </a:p>
          <a:p>
            <a:pPr marL="628650" lvl="1" indent="-171450">
              <a:buFont typeface="Arial" panose="020B0604020202020204" pitchFamily="34" charset="0"/>
              <a:buChar char="•"/>
            </a:pPr>
            <a:r>
              <a:rPr lang="en-US" dirty="0"/>
              <a:t>Spear Phishing – bought access to the computers via Dark Web vendors. Once the employee opened the email, a Trojan as installed (variants of </a:t>
            </a:r>
            <a:r>
              <a:rPr lang="en-US" dirty="0" err="1"/>
              <a:t>Anunak</a:t>
            </a:r>
            <a:r>
              <a:rPr lang="en-US" dirty="0"/>
              <a:t>, </a:t>
            </a:r>
            <a:r>
              <a:rPr lang="en-US" dirty="0" err="1"/>
              <a:t>Quadars</a:t>
            </a:r>
            <a:r>
              <a:rPr lang="en-US" dirty="0"/>
              <a:t> and some </a:t>
            </a:r>
            <a:r>
              <a:rPr lang="en-US" dirty="0" err="1"/>
              <a:t>Carberp</a:t>
            </a:r>
            <a:r>
              <a:rPr lang="en-US" dirty="0"/>
              <a:t> hybrids, plus new ) that included </a:t>
            </a:r>
            <a:r>
              <a:rPr lang="en-US" dirty="0" err="1"/>
              <a:t>keyloggers</a:t>
            </a:r>
            <a:r>
              <a:rPr lang="en-US" dirty="0"/>
              <a:t>, data-stealing malware that led to privilege escalation and lateral movement into internal systems.</a:t>
            </a:r>
          </a:p>
          <a:p>
            <a:pPr marL="628650" lvl="1" indent="-171450">
              <a:buFont typeface="Arial" panose="020B0604020202020204" pitchFamily="34" charset="0"/>
              <a:buChar char="•"/>
            </a:pPr>
            <a:r>
              <a:rPr lang="en-US" dirty="0"/>
              <a:t>RAT – Remote Access Tool to collect video and screenshots</a:t>
            </a:r>
          </a:p>
          <a:p>
            <a:pPr marL="628650" lvl="1" indent="-171450">
              <a:buFont typeface="Arial" panose="020B0604020202020204" pitchFamily="34" charset="0"/>
              <a:buChar char="•"/>
            </a:pPr>
            <a:r>
              <a:rPr lang="en-US" dirty="0"/>
              <a:t>Infected computers attached to ATMs so the machines dispensed cash at the same time the gang’s mules were there to pick it up;</a:t>
            </a:r>
          </a:p>
          <a:p>
            <a:pPr marL="628650" lvl="1" indent="-171450">
              <a:buFont typeface="Arial" panose="020B0604020202020204" pitchFamily="34" charset="0"/>
              <a:buChar char="•"/>
            </a:pPr>
            <a:r>
              <a:rPr lang="en-US" dirty="0"/>
              <a:t>Compromised internal Oracle databases, created fraudulent accounts, issued cards and modified account balances to wire out more money each time;</a:t>
            </a:r>
          </a:p>
          <a:p>
            <a:pPr marL="628650" lvl="1" indent="-171450">
              <a:buFont typeface="Arial" panose="020B0604020202020204" pitchFamily="34" charset="0"/>
              <a:buChar char="•"/>
            </a:pPr>
            <a:r>
              <a:rPr lang="en-US" dirty="0"/>
              <a:t>Abused the Society for Worldwide Interbank Financial Telecommunication system to move large amounts of money into accounts they controlled;</a:t>
            </a:r>
          </a:p>
          <a:p>
            <a:pPr marL="628650" lvl="1" indent="-171450">
              <a:buFont typeface="Arial" panose="020B0604020202020204" pitchFamily="34" charset="0"/>
              <a:buChar char="•"/>
            </a:pPr>
            <a:r>
              <a:rPr lang="en-US" dirty="0"/>
              <a:t>Used the online banking vector for e-pay fraud and fraudulent transactions.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r>
              <a:rPr lang="en-US" dirty="0"/>
              <a:t> </a:t>
            </a:r>
          </a:p>
        </p:txBody>
      </p:sp>
      <p:sp>
        <p:nvSpPr>
          <p:cNvPr id="4" name="Slide Number Placeholder 3"/>
          <p:cNvSpPr>
            <a:spLocks noGrp="1"/>
          </p:cNvSpPr>
          <p:nvPr>
            <p:ph type="sldNum" sz="quarter" idx="10"/>
          </p:nvPr>
        </p:nvSpPr>
        <p:spPr/>
        <p:txBody>
          <a:bodyPr/>
          <a:lstStyle/>
          <a:p>
            <a:fld id="{B2B8AD64-0AA2-4D71-8B13-28C950C46D2A}" type="slidenum">
              <a:rPr lang="en-US" smtClean="0"/>
              <a:t>23</a:t>
            </a:fld>
            <a:endParaRPr lang="en-US"/>
          </a:p>
        </p:txBody>
      </p:sp>
    </p:spTree>
    <p:extLst>
      <p:ext uri="{BB962C8B-B14F-4D97-AF65-F5344CB8AC3E}">
        <p14:creationId xmlns:p14="http://schemas.microsoft.com/office/powerpoint/2010/main" val="615356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The Internet of Things: the interconnection</a:t>
            </a:r>
            <a:r>
              <a:rPr lang="en-US" u="none" baseline="0" dirty="0"/>
              <a:t> of our lives and our stuff. Appliances, security systems, cars, fitness trackers – these are all tied into the web. We are obsessed with the monitoring of our stuff! Hackers know this: and they are starting to disrupt the flow of accurate information.</a:t>
            </a:r>
          </a:p>
          <a:p>
            <a:br>
              <a:rPr lang="en-US" u="none" baseline="0" dirty="0"/>
            </a:br>
            <a:r>
              <a:rPr lang="en-US" u="none" baseline="0" dirty="0"/>
              <a:t>There have been stories of attempted hacks into aircraft in flight.</a:t>
            </a:r>
            <a:endParaRPr lang="en-US" u="none" dirty="0"/>
          </a:p>
        </p:txBody>
      </p:sp>
      <p:sp>
        <p:nvSpPr>
          <p:cNvPr id="4" name="Slide Number Placeholder 3"/>
          <p:cNvSpPr>
            <a:spLocks noGrp="1"/>
          </p:cNvSpPr>
          <p:nvPr>
            <p:ph type="sldNum" sz="quarter" idx="10"/>
          </p:nvPr>
        </p:nvSpPr>
        <p:spPr/>
        <p:txBody>
          <a:bodyPr/>
          <a:lstStyle/>
          <a:p>
            <a:fld id="{B2B8AD64-0AA2-4D71-8B13-28C950C46D2A}" type="slidenum">
              <a:rPr lang="en-US" smtClean="0"/>
              <a:t>24</a:t>
            </a:fld>
            <a:endParaRPr lang="en-US"/>
          </a:p>
        </p:txBody>
      </p:sp>
    </p:spTree>
    <p:extLst>
      <p:ext uri="{BB962C8B-B14F-4D97-AF65-F5344CB8AC3E}">
        <p14:creationId xmlns:p14="http://schemas.microsoft.com/office/powerpoint/2010/main" val="70340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a:t>
            </a:r>
            <a:r>
              <a:rPr lang="en-US" dirty="0"/>
              <a:t>:</a:t>
            </a:r>
          </a:p>
          <a:p>
            <a:r>
              <a:rPr lang="en-US" dirty="0"/>
              <a:t>Hackers are able to get into </a:t>
            </a:r>
            <a:r>
              <a:rPr lang="en-US" dirty="0" err="1"/>
              <a:t>IoT</a:t>
            </a:r>
            <a:r>
              <a:rPr lang="en-US" dirty="0"/>
              <a:t> devices via multiple entryways. They can remotely control your car, your refrigerator, the lighting in your home… maybe unlock your front door?</a:t>
            </a:r>
          </a:p>
          <a:p>
            <a:endParaRPr lang="en-US" dirty="0"/>
          </a:p>
          <a:p>
            <a:r>
              <a:rPr lang="en-US" u="sng" dirty="0"/>
              <a:t>Why</a:t>
            </a:r>
            <a:r>
              <a:rPr lang="en-US" dirty="0"/>
              <a:t>: Theft, manipulation, just because they can? Hackers do what they do for a variety of reasons, sometimes to prove that they can take control. “In a recent survey conducted by the </a:t>
            </a:r>
            <a:r>
              <a:rPr lang="en-US" dirty="0">
                <a:hlinkClick r:id="rId3"/>
              </a:rPr>
              <a:t>FOW Community</a:t>
            </a:r>
            <a:r>
              <a:rPr lang="en-US" dirty="0"/>
              <a:t>, leading IT companies predicted that </a:t>
            </a:r>
            <a:r>
              <a:rPr lang="en-US" dirty="0">
                <a:hlinkClick r:id="rId4"/>
              </a:rPr>
              <a:t>between 26 and 212 </a:t>
            </a:r>
            <a:r>
              <a:rPr lang="en-US" i="1" dirty="0">
                <a:hlinkClick r:id="rId4"/>
              </a:rPr>
              <a:t>billion</a:t>
            </a:r>
            <a:r>
              <a:rPr lang="en-US" dirty="0">
                <a:hlinkClick r:id="rId4"/>
              </a:rPr>
              <a:t> devices will be connected to the web by 2020</a:t>
            </a:r>
            <a:r>
              <a:rPr lang="en-US" dirty="0"/>
              <a:t>. That means devices will outnumber the human population by at least a factor of three.” – David </a:t>
            </a:r>
            <a:r>
              <a:rPr lang="en-US" dirty="0" err="1"/>
              <a:t>Bisson</a:t>
            </a:r>
            <a:r>
              <a:rPr lang="en-US" dirty="0"/>
              <a:t>, 11/3/14, Tripwire.com.  Webcams, automobiles, refrigerators, printers and medical devices have already proven that they can be hacked.</a:t>
            </a:r>
          </a:p>
          <a:p>
            <a:endParaRPr lang="en-US" dirty="0"/>
          </a:p>
          <a:p>
            <a:endParaRPr lang="en-US" dirty="0"/>
          </a:p>
          <a:p>
            <a:r>
              <a:rPr lang="en-US" u="sng" dirty="0"/>
              <a:t>Examples</a:t>
            </a:r>
            <a:r>
              <a:rPr lang="en-US" dirty="0"/>
              <a:t>:</a:t>
            </a:r>
          </a:p>
          <a:p>
            <a:pPr marL="171450" indent="-171450">
              <a:buFont typeface="Arial" panose="020B0604020202020204" pitchFamily="34" charset="0"/>
              <a:buChar char="•"/>
            </a:pPr>
            <a:r>
              <a:rPr lang="en-US" dirty="0"/>
              <a:t>Target</a:t>
            </a:r>
            <a:r>
              <a:rPr lang="en-US" baseline="0" dirty="0"/>
              <a:t> - </a:t>
            </a:r>
            <a:r>
              <a:rPr lang="en-US" dirty="0"/>
              <a:t> their HVAC vendor tied the system into their corporate network so that the</a:t>
            </a:r>
            <a:r>
              <a:rPr lang="en-US" baseline="0" dirty="0"/>
              <a:t> system could be monitored. Then hackers stole a password from their HVAC (third party) vendor, and navigated their way into Target’s customer financial records and STOLE CUSTOMER CREDIT CARD information! The initial hack was into the HVAC system – and since the environmental controls was linked to the corporate network, instead of on an isolated network, it became relatively easily to cross navigate cross system and help themselves to the credit card data.</a:t>
            </a:r>
            <a:endParaRPr lang="en-US" dirty="0"/>
          </a:p>
          <a:p>
            <a:pPr marL="171450" indent="-171450">
              <a:buFont typeface="Arial" panose="020B0604020202020204" pitchFamily="34" charset="0"/>
              <a:buChar char="•"/>
            </a:pPr>
            <a:r>
              <a:rPr lang="en-US" dirty="0"/>
              <a:t>2014 – remote hacking of a 2014 Jeep Cherokee: Two security researchers demonstrated that they could hack into a 2014 Jeep Cherokee to disable it’s transmission and brakes. The result: Fiat Chrysler issued a 1.4 million vehicle recall to patch the software AND block the any attack on the Sprint (US Cellular Carrier) network that was used to connect it’s vehicles.</a:t>
            </a:r>
          </a:p>
          <a:p>
            <a:pPr marL="171450" indent="-171450">
              <a:buFont typeface="Arial" panose="020B0604020202020204" pitchFamily="34" charset="0"/>
              <a:buChar char="•"/>
            </a:pPr>
            <a:r>
              <a:rPr lang="en-US" dirty="0"/>
              <a:t>Tesla’s Model S was also used as an example of where a hacker could use a laptop to start, and drive off with, the car. In another example a remote-access Trojan virus was installed and could remotely shut the engine down while driving.</a:t>
            </a:r>
          </a:p>
          <a:p>
            <a:pPr marL="171450" indent="-171450">
              <a:buFont typeface="Arial" panose="020B0604020202020204" pitchFamily="34" charset="0"/>
              <a:buChar char="•"/>
            </a:pPr>
            <a:r>
              <a:rPr lang="en-US" dirty="0"/>
              <a:t>Printers: a Canon </a:t>
            </a:r>
            <a:r>
              <a:rPr lang="en-US" dirty="0" err="1"/>
              <a:t>Pixma</a:t>
            </a:r>
            <a:r>
              <a:rPr lang="en-US" dirty="0"/>
              <a:t> Printer was hacked and it’s web proxy settings and DNS server. Not a big deal until you think about someone stealing your personal documents as you send them to the printer! What is the value of a printer in your day to day use? What do you print that you wouldn’t want someone to get their hands on? What about your printer at work or school?</a:t>
            </a:r>
          </a:p>
          <a:p>
            <a:pPr marL="171450" indent="-171450">
              <a:buFont typeface="Arial" panose="020B0604020202020204" pitchFamily="34" charset="0"/>
              <a:buChar char="•"/>
            </a:pPr>
            <a:r>
              <a:rPr lang="en-US" dirty="0"/>
              <a:t>Back in 2007, Dick Cheney, then Vice President of the United States, needed a pacemaker installed due to his heart health. He had the wireless connection disabled out of fear that a terrorist organization could hack in and harm him by speeding up or slowing down his heart rate.</a:t>
            </a:r>
          </a:p>
          <a:p>
            <a:endParaRPr lang="en-US" dirty="0"/>
          </a:p>
          <a:p>
            <a:r>
              <a:rPr lang="en-US" u="sng" dirty="0"/>
              <a:t>The Puzzle: </a:t>
            </a:r>
            <a:r>
              <a:rPr lang="en-US" dirty="0"/>
              <a:t>Find a way to isolate an </a:t>
            </a:r>
            <a:r>
              <a:rPr lang="en-US" dirty="0" err="1"/>
              <a:t>IoT</a:t>
            </a:r>
            <a:r>
              <a:rPr lang="en-US" dirty="0"/>
              <a:t> device or authenticate access to prevent unauthorized disruption .</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25</a:t>
            </a:fld>
            <a:endParaRPr lang="en-US"/>
          </a:p>
        </p:txBody>
      </p:sp>
    </p:spTree>
    <p:extLst>
      <p:ext uri="{BB962C8B-B14F-4D97-AF65-F5344CB8AC3E}">
        <p14:creationId xmlns:p14="http://schemas.microsoft.com/office/powerpoint/2010/main" val="1481139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features</a:t>
            </a:r>
            <a:r>
              <a:rPr lang="en-US" baseline="0" dirty="0"/>
              <a:t> of Azure</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27</a:t>
            </a:fld>
            <a:endParaRPr lang="en-US"/>
          </a:p>
        </p:txBody>
      </p:sp>
    </p:spTree>
    <p:extLst>
      <p:ext uri="{BB962C8B-B14F-4D97-AF65-F5344CB8AC3E}">
        <p14:creationId xmlns:p14="http://schemas.microsoft.com/office/powerpoint/2010/main" val="292655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for hackers to “eavesdrop” in on your internet activity is another easy way to be vulnerable.</a:t>
            </a:r>
            <a:r>
              <a:rPr lang="en-US" baseline="0" dirty="0"/>
              <a:t> You’re sitting in a coffee shop</a:t>
            </a:r>
            <a:r>
              <a:rPr lang="en-US" dirty="0"/>
              <a:t> </a:t>
            </a:r>
            <a:r>
              <a:rPr lang="en-US" baseline="0" dirty="0"/>
              <a:t>, or at the airport, and need to transfer money between two of your bank accounts or pay a bill. Should you?</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28</a:t>
            </a:fld>
            <a:endParaRPr lang="en-US"/>
          </a:p>
        </p:txBody>
      </p:sp>
    </p:spTree>
    <p:extLst>
      <p:ext uri="{BB962C8B-B14F-4D97-AF65-F5344CB8AC3E}">
        <p14:creationId xmlns:p14="http://schemas.microsoft.com/office/powerpoint/2010/main" val="298746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USB that records everything you type </a:t>
            </a:r>
            <a:r>
              <a:rPr lang="en-US" dirty="0">
                <a:hlinkClick r:id="rId3"/>
              </a:rPr>
              <a:t>http://thehackernews.com/2016/05/usb-charger-keylogger.html</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29</a:t>
            </a:fld>
            <a:endParaRPr lang="en-US"/>
          </a:p>
        </p:txBody>
      </p:sp>
    </p:spTree>
    <p:extLst>
      <p:ext uri="{BB962C8B-B14F-4D97-AF65-F5344CB8AC3E}">
        <p14:creationId xmlns:p14="http://schemas.microsoft.com/office/powerpoint/2010/main" val="2733877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SQL Injection is a very easy to perform attack. If an application (web form or any app) does not check the input fields of a form then this attack is possible. For instance, if a form was created for the above table to update a students name like this:</a:t>
            </a:r>
            <a:endParaRPr lang="en-US" u="sng" baseline="0" dirty="0"/>
          </a:p>
          <a:p>
            <a:r>
              <a:rPr lang="en-US" u="sng" baseline="0" dirty="0"/>
              <a:t>	</a:t>
            </a:r>
            <a:r>
              <a:rPr lang="en-US" dirty="0"/>
              <a:t>SQL = “Update Student”</a:t>
            </a:r>
            <a:endParaRPr lang="en-US" u="sng" baseline="0" dirty="0"/>
          </a:p>
          <a:p>
            <a:r>
              <a:rPr lang="en-US" u="sng" baseline="0" dirty="0"/>
              <a:t>	</a:t>
            </a:r>
            <a:r>
              <a:rPr lang="en-US" dirty="0"/>
              <a:t>SQL + SQL = “SET </a:t>
            </a:r>
            <a:r>
              <a:rPr lang="en-US" dirty="0" err="1"/>
              <a:t>first_name</a:t>
            </a:r>
            <a:r>
              <a:rPr lang="en-US" dirty="0"/>
              <a:t> = “ + ISNULL(</a:t>
            </a:r>
            <a:r>
              <a:rPr lang="en-US" dirty="0" err="1"/>
              <a:t>txtFirst_Name</a:t>
            </a:r>
            <a:r>
              <a:rPr lang="en-US" dirty="0"/>
              <a:t>, ‘’) ,”</a:t>
            </a:r>
            <a:endParaRPr lang="en-US"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a:t>	</a:t>
            </a:r>
            <a:r>
              <a:rPr lang="en-US" dirty="0"/>
              <a:t>SQL + SQL = “</a:t>
            </a:r>
            <a:r>
              <a:rPr lang="en-US" dirty="0" err="1"/>
              <a:t>last_name</a:t>
            </a:r>
            <a:r>
              <a:rPr lang="en-US" dirty="0"/>
              <a:t> = “ + ISNULL(</a:t>
            </a:r>
            <a:r>
              <a:rPr lang="en-US" dirty="0" err="1"/>
              <a:t>txtLast_Name</a:t>
            </a:r>
            <a:r>
              <a:rPr lang="en-US" dirty="0"/>
              <a:t>, ‘’);”</a:t>
            </a:r>
            <a:endParaRPr lang="en-US" u="sng" baseline="0" dirty="0"/>
          </a:p>
          <a:p>
            <a:r>
              <a:rPr lang="en-US" dirty="0"/>
              <a:t>Here is the value of SQL in a typical usage:</a:t>
            </a:r>
            <a:endParaRPr lang="en-US" u="sng" baseline="0" dirty="0"/>
          </a:p>
          <a:p>
            <a:r>
              <a:rPr lang="en-US" u="sng" baseline="0" dirty="0"/>
              <a:t>	</a:t>
            </a:r>
            <a:r>
              <a:rPr lang="en-US" dirty="0"/>
              <a:t>SQL = “Update Student SET </a:t>
            </a:r>
            <a:r>
              <a:rPr lang="en-US" dirty="0" err="1"/>
              <a:t>first_name</a:t>
            </a:r>
            <a:r>
              <a:rPr lang="en-US" dirty="0"/>
              <a:t> = ‘Sally’, </a:t>
            </a:r>
            <a:r>
              <a:rPr lang="en-US" dirty="0" err="1"/>
              <a:t>last_name</a:t>
            </a:r>
            <a:r>
              <a:rPr lang="en-US" dirty="0"/>
              <a:t> = ‘Jones’;</a:t>
            </a:r>
            <a:endParaRPr lang="en-US" u="sng" baseline="0" dirty="0"/>
          </a:p>
          <a:p>
            <a:r>
              <a:rPr lang="en-US" dirty="0"/>
              <a:t>The form, if written incorrectly will execute the string in the SQL variable directly against the database. </a:t>
            </a:r>
            <a:endParaRPr lang="en-US" u="sng" baseline="0" dirty="0"/>
          </a:p>
          <a:p>
            <a:endParaRPr lang="en-US" u="sng" baseline="0" dirty="0"/>
          </a:p>
          <a:p>
            <a:r>
              <a:rPr lang="en-US" dirty="0"/>
              <a:t>Puzzle: </a:t>
            </a:r>
            <a:endParaRPr lang="en-US" u="sng" baseline="0" dirty="0"/>
          </a:p>
          <a:p>
            <a:r>
              <a:rPr lang="en-US" dirty="0"/>
              <a:t>If I told you that “DROP TABLE </a:t>
            </a:r>
            <a:r>
              <a:rPr lang="en-US" dirty="0" err="1"/>
              <a:t>table_name</a:t>
            </a:r>
            <a:r>
              <a:rPr lang="en-US" dirty="0"/>
              <a:t>;” is a valid SQL command which upon execution will drop the table in the ‘</a:t>
            </a:r>
            <a:r>
              <a:rPr lang="en-US" dirty="0" err="1"/>
              <a:t>table_name</a:t>
            </a:r>
            <a:r>
              <a:rPr lang="en-US" dirty="0"/>
              <a:t>’ position. </a:t>
            </a:r>
            <a:endParaRPr lang="en-US" u="sng" baseline="0" dirty="0"/>
          </a:p>
          <a:p>
            <a:endParaRPr lang="en-US" u="sng" baseline="0" dirty="0"/>
          </a:p>
          <a:p>
            <a:r>
              <a:rPr lang="en-US" dirty="0"/>
              <a:t>Can you think of how such a form could be exploited? </a:t>
            </a:r>
            <a:endParaRPr lang="en-US" u="sng" dirty="0"/>
          </a:p>
          <a:p>
            <a:endParaRPr lang="en-US" u="sng" dirty="0"/>
          </a:p>
          <a:p>
            <a:r>
              <a:rPr lang="en-US" dirty="0" err="1"/>
              <a:t>Ans</a:t>
            </a:r>
            <a:r>
              <a:rPr lang="en-US" dirty="0"/>
              <a:t>:</a:t>
            </a:r>
            <a:r>
              <a:rPr lang="en-US" baseline="0" dirty="0"/>
              <a:t> All the user/hacker would have to do is type into the </a:t>
            </a:r>
            <a:r>
              <a:rPr lang="en-US" baseline="0" dirty="0" err="1"/>
              <a:t>first_name</a:t>
            </a:r>
            <a:r>
              <a:rPr lang="en-US" baseline="0" dirty="0"/>
              <a:t> field is: </a:t>
            </a:r>
          </a:p>
          <a:p>
            <a:r>
              <a:rPr lang="en-US" baseline="0" dirty="0"/>
              <a:t>	‘); Drop Table Student; --</a:t>
            </a:r>
          </a:p>
          <a:p>
            <a:r>
              <a:rPr lang="en-US" baseline="0" dirty="0"/>
              <a:t>	or </a:t>
            </a:r>
          </a:p>
          <a:p>
            <a:r>
              <a:rPr lang="en-US" baseline="0" dirty="0"/>
              <a:t>	; Drop Table Student; --</a:t>
            </a:r>
          </a:p>
          <a:p>
            <a:r>
              <a:rPr lang="en-US" baseline="0" dirty="0"/>
              <a:t>Explanation: </a:t>
            </a:r>
          </a:p>
          <a:p>
            <a:r>
              <a:rPr lang="en-US" baseline="0" dirty="0"/>
              <a:t>We first need to close the SQL statement that the form is attempting. The way to terminate a command is ; semicolon. We might need to close a server side function looking for the string boundary so we might need ’); to tell the </a:t>
            </a:r>
            <a:r>
              <a:rPr lang="en-US" baseline="0" dirty="0" err="1"/>
              <a:t>getRequestString</a:t>
            </a:r>
            <a:r>
              <a:rPr lang="en-US" baseline="0" dirty="0"/>
              <a:t>() type function. </a:t>
            </a:r>
          </a:p>
          <a:p>
            <a:endParaRPr lang="en-US" baseline="0" dirty="0"/>
          </a:p>
          <a:p>
            <a:r>
              <a:rPr lang="en-US" baseline="0" dirty="0"/>
              <a:t>We then inject the commend. Here we are injecting a command to drop the student table. </a:t>
            </a:r>
          </a:p>
          <a:p>
            <a:endParaRPr lang="en-US" baseline="0" dirty="0"/>
          </a:p>
          <a:p>
            <a:r>
              <a:rPr lang="en-US" baseline="0" dirty="0"/>
              <a:t>Finally, to ensure we pass syntax checks on the SQL query engine, we need to terminate the SQL command we injected and we need to force the query engine to ignore any SQL fragments that will be in the string from the form. So we add ;--. </a:t>
            </a:r>
          </a:p>
          <a:p>
            <a:endParaRPr lang="en-US" baseline="0" dirty="0"/>
          </a:p>
        </p:txBody>
      </p:sp>
      <p:sp>
        <p:nvSpPr>
          <p:cNvPr id="4" name="Slide Number Placeholder 3"/>
          <p:cNvSpPr>
            <a:spLocks noGrp="1"/>
          </p:cNvSpPr>
          <p:nvPr>
            <p:ph type="sldNum" sz="quarter" idx="10"/>
          </p:nvPr>
        </p:nvSpPr>
        <p:spPr/>
        <p:txBody>
          <a:bodyPr/>
          <a:lstStyle/>
          <a:p>
            <a:fld id="{B2B8AD64-0AA2-4D71-8B13-28C950C46D2A}" type="slidenum">
              <a:rPr lang="en-US" smtClean="0"/>
              <a:t>31</a:t>
            </a:fld>
            <a:endParaRPr lang="en-US"/>
          </a:p>
        </p:txBody>
      </p:sp>
    </p:spTree>
    <p:extLst>
      <p:ext uri="{BB962C8B-B14F-4D97-AF65-F5344CB8AC3E}">
        <p14:creationId xmlns:p14="http://schemas.microsoft.com/office/powerpoint/2010/main" val="2986587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B8AD64-0AA2-4D71-8B13-28C950C46D2A}" type="slidenum">
              <a:rPr lang="en-US" smtClean="0"/>
              <a:t>32</a:t>
            </a:fld>
            <a:endParaRPr lang="en-US"/>
          </a:p>
        </p:txBody>
      </p:sp>
    </p:spTree>
    <p:extLst>
      <p:ext uri="{BB962C8B-B14F-4D97-AF65-F5344CB8AC3E}">
        <p14:creationId xmlns:p14="http://schemas.microsoft.com/office/powerpoint/2010/main" val="90080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How can we best block a SQL Injection Attack?</a:t>
            </a:r>
          </a:p>
          <a:p>
            <a:endParaRPr lang="en-US" sz="1200" dirty="0">
              <a:gradFill>
                <a:gsLst>
                  <a:gs pos="2917">
                    <a:schemeClr val="tx1"/>
                  </a:gs>
                  <a:gs pos="30000">
                    <a:schemeClr val="tx1"/>
                  </a:gs>
                </a:gsLst>
                <a:lin ang="5400000" scaled="0"/>
              </a:gradFill>
            </a:endParaRPr>
          </a:p>
          <a:p>
            <a:r>
              <a:rPr lang="en-US" sz="1200" dirty="0">
                <a:gradFill>
                  <a:gsLst>
                    <a:gs pos="2917">
                      <a:schemeClr val="tx1"/>
                    </a:gs>
                    <a:gs pos="30000">
                      <a:schemeClr val="tx1"/>
                    </a:gs>
                  </a:gsLst>
                  <a:lin ang="5400000" scaled="0"/>
                </a:gradFill>
              </a:rPr>
              <a:t>It’s easy.  Most modern languages will handle this hack.</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Modern type-safe languages like C# are built on frameworks like </a:t>
            </a:r>
            <a:r>
              <a:rPr lang="en-US" sz="1200" dirty="0" err="1"/>
              <a:t>.Net</a:t>
            </a:r>
            <a:r>
              <a:rPr lang="en-US" sz="1200" dirty="0"/>
              <a:t> which provide database access libraries that wrap database stored procedure calls in functions that block termination or closure of an input.</a:t>
            </a:r>
          </a:p>
          <a:p>
            <a:endParaRPr lang="en-US" dirty="0"/>
          </a:p>
          <a:p>
            <a:r>
              <a:rPr lang="en-US" dirty="0"/>
              <a:t>Safe languages include:</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Java EE – use </a:t>
            </a:r>
            <a:r>
              <a:rPr lang="en-US" sz="1200" kern="1200" dirty="0" err="1">
                <a:gradFill>
                  <a:gsLst>
                    <a:gs pos="1250">
                      <a:schemeClr val="tx1"/>
                    </a:gs>
                    <a:gs pos="100000">
                      <a:schemeClr val="tx1"/>
                    </a:gs>
                  </a:gsLst>
                  <a:lin ang="5400000" scaled="0"/>
                </a:gradFill>
                <a:latin typeface="+mn-lt"/>
                <a:ea typeface="+mn-ea"/>
                <a:cs typeface="+mn-cs"/>
              </a:rPr>
              <a:t>PreparedStatement</a:t>
            </a:r>
            <a:r>
              <a:rPr lang="en-US" sz="1200" kern="1200" dirty="0">
                <a:gradFill>
                  <a:gsLst>
                    <a:gs pos="1250">
                      <a:schemeClr val="tx1"/>
                    </a:gs>
                    <a:gs pos="100000">
                      <a:schemeClr val="tx1"/>
                    </a:gs>
                  </a:gsLst>
                  <a:lin ang="5400000" scaled="0"/>
                </a:gradFill>
                <a:latin typeface="+mn-lt"/>
                <a:ea typeface="+mn-ea"/>
                <a:cs typeface="+mn-cs"/>
              </a:rPr>
              <a:t>() with bind variables</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.NET – use parameterized queries like </a:t>
            </a:r>
            <a:r>
              <a:rPr lang="en-US" sz="1200" kern="1200" dirty="0" err="1">
                <a:gradFill>
                  <a:gsLst>
                    <a:gs pos="1250">
                      <a:schemeClr val="tx1"/>
                    </a:gs>
                    <a:gs pos="100000">
                      <a:schemeClr val="tx1"/>
                    </a:gs>
                  </a:gsLst>
                  <a:lin ang="5400000" scaled="0"/>
                </a:gradFill>
                <a:latin typeface="+mn-lt"/>
                <a:ea typeface="+mn-ea"/>
                <a:cs typeface="+mn-cs"/>
              </a:rPr>
              <a:t>SqlCommand</a:t>
            </a:r>
            <a:r>
              <a:rPr lang="en-US" sz="1200" kern="1200" dirty="0">
                <a:gradFill>
                  <a:gsLst>
                    <a:gs pos="1250">
                      <a:schemeClr val="tx1"/>
                    </a:gs>
                    <a:gs pos="100000">
                      <a:schemeClr val="tx1"/>
                    </a:gs>
                  </a:gsLst>
                  <a:lin ang="5400000" scaled="0"/>
                </a:gradFill>
                <a:latin typeface="+mn-lt"/>
                <a:ea typeface="+mn-ea"/>
                <a:cs typeface="+mn-cs"/>
              </a:rPr>
              <a:t>() or </a:t>
            </a:r>
            <a:r>
              <a:rPr lang="en-US" sz="1200" kern="1200" dirty="0" err="1">
                <a:gradFill>
                  <a:gsLst>
                    <a:gs pos="1250">
                      <a:schemeClr val="tx1"/>
                    </a:gs>
                    <a:gs pos="100000">
                      <a:schemeClr val="tx1"/>
                    </a:gs>
                  </a:gsLst>
                  <a:lin ang="5400000" scaled="0"/>
                </a:gradFill>
                <a:latin typeface="+mn-lt"/>
                <a:ea typeface="+mn-ea"/>
                <a:cs typeface="+mn-cs"/>
              </a:rPr>
              <a:t>OleDbCommand</a:t>
            </a:r>
            <a:r>
              <a:rPr lang="en-US" sz="1200" kern="1200" dirty="0">
                <a:gradFill>
                  <a:gsLst>
                    <a:gs pos="1250">
                      <a:schemeClr val="tx1"/>
                    </a:gs>
                    <a:gs pos="100000">
                      <a:schemeClr val="tx1"/>
                    </a:gs>
                  </a:gsLst>
                  <a:lin ang="5400000" scaled="0"/>
                </a:gradFill>
                <a:latin typeface="+mn-lt"/>
                <a:ea typeface="+mn-ea"/>
                <a:cs typeface="+mn-cs"/>
              </a:rPr>
              <a:t>() with bind variables</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PHP – use PDO with strongly typed parameterized queries (using </a:t>
            </a:r>
            <a:r>
              <a:rPr lang="en-US" sz="1200" kern="1200" dirty="0" err="1">
                <a:gradFill>
                  <a:gsLst>
                    <a:gs pos="1250">
                      <a:schemeClr val="tx1"/>
                    </a:gs>
                    <a:gs pos="100000">
                      <a:schemeClr val="tx1"/>
                    </a:gs>
                  </a:gsLst>
                  <a:lin ang="5400000" scaled="0"/>
                </a:gradFill>
                <a:latin typeface="+mn-lt"/>
                <a:ea typeface="+mn-ea"/>
                <a:cs typeface="+mn-cs"/>
              </a:rPr>
              <a:t>bindParam</a:t>
            </a:r>
            <a:r>
              <a:rPr lang="en-US" sz="1200" kern="1200" dirty="0">
                <a:gradFill>
                  <a:gsLst>
                    <a:gs pos="1250">
                      <a:schemeClr val="tx1"/>
                    </a:gs>
                    <a:gs pos="100000">
                      <a:schemeClr val="tx1"/>
                    </a:gs>
                  </a:gsLst>
                  <a:lin ang="5400000" scaled="0"/>
                </a:gradFill>
                <a:latin typeface="+mn-lt"/>
                <a:ea typeface="+mn-ea"/>
                <a:cs typeface="+mn-cs"/>
              </a:rPr>
              <a:t>())</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Hibernate - use </a:t>
            </a:r>
            <a:r>
              <a:rPr lang="en-US" sz="1200" kern="1200" dirty="0" err="1">
                <a:gradFill>
                  <a:gsLst>
                    <a:gs pos="1250">
                      <a:schemeClr val="tx1"/>
                    </a:gs>
                    <a:gs pos="100000">
                      <a:schemeClr val="tx1"/>
                    </a:gs>
                  </a:gsLst>
                  <a:lin ang="5400000" scaled="0"/>
                </a:gradFill>
                <a:latin typeface="+mn-lt"/>
                <a:ea typeface="+mn-ea"/>
                <a:cs typeface="+mn-cs"/>
              </a:rPr>
              <a:t>createQuery</a:t>
            </a:r>
            <a:r>
              <a:rPr lang="en-US" sz="1200" kern="1200" dirty="0">
                <a:gradFill>
                  <a:gsLst>
                    <a:gs pos="1250">
                      <a:schemeClr val="tx1"/>
                    </a:gs>
                    <a:gs pos="100000">
                      <a:schemeClr val="tx1"/>
                    </a:gs>
                  </a:gsLst>
                  <a:lin ang="5400000" scaled="0"/>
                </a:gradFill>
                <a:latin typeface="+mn-lt"/>
                <a:ea typeface="+mn-ea"/>
                <a:cs typeface="+mn-cs"/>
              </a:rPr>
              <a:t>() with bind variables (called named parameters in Hibernate)</a:t>
            </a:r>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33</a:t>
            </a:fld>
            <a:endParaRPr lang="en-US"/>
          </a:p>
        </p:txBody>
      </p:sp>
    </p:spTree>
    <p:extLst>
      <p:ext uri="{BB962C8B-B14F-4D97-AF65-F5344CB8AC3E}">
        <p14:creationId xmlns:p14="http://schemas.microsoft.com/office/powerpoint/2010/main" val="396129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minutes we will discuss a true story about a billion dollar bank heist. There was no dramatic standoff, no one holding up a teller. Just emails being opened by unsuspecting employees, resulting in ATMs dispensing cash on demand and bank account balances being redistributed to other dummy accounts. Over a period of almost two years. Undetected.</a:t>
            </a:r>
            <a:endParaRPr lang="en-US" baseline="0" dirty="0"/>
          </a:p>
          <a:p>
            <a:endParaRPr lang="en-US" sz="1200" b="0" i="0" kern="1200" dirty="0">
              <a:solidFill>
                <a:schemeClr val="tx1"/>
              </a:solidFill>
              <a:effectLst/>
              <a:latin typeface="+mn-lt"/>
              <a:ea typeface="+mn-ea"/>
              <a:cs typeface="+mn-cs"/>
            </a:endParaRPr>
          </a:p>
          <a:p>
            <a:r>
              <a:rPr lang="en-US" dirty="0"/>
              <a:t>Think </a:t>
            </a:r>
            <a:r>
              <a:rPr lang="en-US" sz="1200" b="0" i="0" kern="1200" dirty="0">
                <a:solidFill>
                  <a:schemeClr val="tx1"/>
                </a:solidFill>
                <a:effectLst/>
                <a:latin typeface="+mn-lt"/>
                <a:ea typeface="+mn-ea"/>
                <a:cs typeface="+mn-cs"/>
              </a:rPr>
              <a:t>about that</a:t>
            </a:r>
            <a:r>
              <a:rPr lang="en-US" dirty="0"/>
              <a:t>. </a:t>
            </a:r>
          </a:p>
          <a:p>
            <a:endParaRPr lang="en-US" dirty="0"/>
          </a:p>
          <a:p>
            <a:r>
              <a:rPr lang="en-US" dirty="0"/>
              <a:t>That means, for</a:t>
            </a:r>
            <a:r>
              <a:rPr lang="en-US" sz="1200" b="0" i="0" kern="1200" dirty="0">
                <a:solidFill>
                  <a:schemeClr val="tx1"/>
                </a:solidFill>
                <a:effectLst/>
                <a:latin typeface="+mn-lt"/>
                <a:ea typeface="+mn-ea"/>
                <a:cs typeface="+mn-cs"/>
              </a:rPr>
              <a:t> the </a:t>
            </a:r>
            <a:r>
              <a:rPr lang="en-US" dirty="0"/>
              <a:t>duration </a:t>
            </a:r>
            <a:r>
              <a:rPr lang="en-US" sz="1200" b="0" i="0" kern="1200" dirty="0">
                <a:solidFill>
                  <a:schemeClr val="tx1"/>
                </a:solidFill>
                <a:effectLst/>
                <a:latin typeface="+mn-lt"/>
                <a:ea typeface="+mn-ea"/>
                <a:cs typeface="+mn-cs"/>
              </a:rPr>
              <a:t>of </a:t>
            </a:r>
            <a:r>
              <a:rPr lang="en-US" dirty="0"/>
              <a:t>your freshman and sophomore year here at school. There could have been someone siphoning off a few cents from your bank account here and there. Except it wasn’t a typical </a:t>
            </a:r>
            <a:r>
              <a:rPr lang="en-US" sz="1200" b="0" i="0" kern="1200" dirty="0">
                <a:solidFill>
                  <a:schemeClr val="tx1"/>
                </a:solidFill>
                <a:effectLst/>
                <a:latin typeface="+mn-lt"/>
                <a:ea typeface="+mn-ea"/>
                <a:cs typeface="+mn-cs"/>
              </a:rPr>
              <a:t>bank </a:t>
            </a:r>
            <a:r>
              <a:rPr lang="en-US" dirty="0"/>
              <a:t>account. It was one </a:t>
            </a:r>
            <a:r>
              <a:rPr lang="en-US" sz="1200" b="0" i="0" kern="1200" dirty="0">
                <a:solidFill>
                  <a:schemeClr val="tx1"/>
                </a:solidFill>
                <a:effectLst/>
                <a:latin typeface="+mn-lt"/>
                <a:ea typeface="+mn-ea"/>
                <a:cs typeface="+mn-cs"/>
              </a:rPr>
              <a:t>in </a:t>
            </a:r>
            <a:r>
              <a:rPr lang="en-US" dirty="0"/>
              <a:t>which up to $10k USD at a time was moved from point A to point B. And point B was unrecoverable. It was invisible.</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a:t>
            </a:fld>
            <a:endParaRPr lang="en-US"/>
          </a:p>
        </p:txBody>
      </p:sp>
    </p:spTree>
    <p:extLst>
      <p:ext uri="{BB962C8B-B14F-4D97-AF65-F5344CB8AC3E}">
        <p14:creationId xmlns:p14="http://schemas.microsoft.com/office/powerpoint/2010/main" val="117474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a:t>
            </a:r>
            <a:r>
              <a:rPr lang="en-US" baseline="0" dirty="0"/>
              <a:t> your password compromised is likely an experience that many in this room have already encountered, especially if you use the same passwords across multiple websites, like social media sites you belong to as well as banking websites.</a:t>
            </a:r>
          </a:p>
          <a:p>
            <a:endParaRPr lang="en-US" baseline="0" dirty="0"/>
          </a:p>
          <a:p>
            <a:r>
              <a:rPr lang="en-US" baseline="0" dirty="0"/>
              <a:t>Let’s look at how these passwords are cracked and how individuals and companies can prevent it from happening.</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34</a:t>
            </a:fld>
            <a:endParaRPr lang="en-US"/>
          </a:p>
        </p:txBody>
      </p:sp>
    </p:spTree>
    <p:extLst>
      <p:ext uri="{BB962C8B-B14F-4D97-AF65-F5344CB8AC3E}">
        <p14:creationId xmlns:p14="http://schemas.microsoft.com/office/powerpoint/2010/main" val="696392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Modern OSs never store plain-text passwords</a:t>
            </a:r>
          </a:p>
          <a:p>
            <a:pPr marL="171450" indent="-171450">
              <a:buFont typeface="Arial" panose="020B0604020202020204" pitchFamily="34" charset="0"/>
              <a:buChar char="•"/>
            </a:pPr>
            <a:r>
              <a:rPr lang="en-US" dirty="0"/>
              <a:t>Instead they use a hash function which is a one-way encryption to produce a fixed length “ hash”</a:t>
            </a:r>
          </a:p>
          <a:p>
            <a:pPr marL="171450" indent="-171450">
              <a:buFont typeface="Arial" panose="020B0604020202020204" pitchFamily="34" charset="0"/>
              <a:buChar char="•"/>
            </a:pPr>
            <a:r>
              <a:rPr lang="en-US" dirty="0"/>
              <a:t>One-way encryption means the password cannot be derived from the hash</a:t>
            </a:r>
          </a:p>
          <a:p>
            <a:pPr marL="171450" indent="-171450">
              <a:buFont typeface="Arial" panose="020B0604020202020204" pitchFamily="34" charset="0"/>
              <a:buChar char="•"/>
            </a:pPr>
            <a:r>
              <a:rPr lang="en-US" dirty="0"/>
              <a:t>There are many different hash functions: LM, NTLM, md2, md4, md5, md5_hex, md5-half, sha1, sha224, sha256, sha384, sha512, ripeMD160, whirlpool, etc.</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Hash algorithms create a "fingerprint" that cannot be reversed. They also have the property that if the input changes the resulting hash is completely different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Question: Do you believe these are hashes are secure?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35</a:t>
            </a:fld>
            <a:endParaRPr lang="en-US"/>
          </a:p>
        </p:txBody>
      </p:sp>
    </p:spTree>
    <p:extLst>
      <p:ext uri="{BB962C8B-B14F-4D97-AF65-F5344CB8AC3E}">
        <p14:creationId xmlns:p14="http://schemas.microsoft.com/office/powerpoint/2010/main" val="1460630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Modern OSs never store plain-text passwords</a:t>
            </a:r>
          </a:p>
          <a:p>
            <a:pPr marL="171450" indent="-171450">
              <a:buFont typeface="Arial" panose="020B0604020202020204" pitchFamily="34" charset="0"/>
              <a:buChar char="•"/>
            </a:pPr>
            <a:r>
              <a:rPr lang="en-US" dirty="0"/>
              <a:t>Instead they use a hash function which is a one-way encryption to produce a fixed length “ hash”</a:t>
            </a:r>
          </a:p>
          <a:p>
            <a:pPr marL="171450" indent="-171450">
              <a:buFont typeface="Arial" panose="020B0604020202020204" pitchFamily="34" charset="0"/>
              <a:buChar char="•"/>
            </a:pPr>
            <a:r>
              <a:rPr lang="en-US" dirty="0"/>
              <a:t>One-way encryption means the password cannot be derived from the hash</a:t>
            </a:r>
          </a:p>
          <a:p>
            <a:pPr marL="171450" indent="-171450">
              <a:buFont typeface="Arial" panose="020B0604020202020204" pitchFamily="34" charset="0"/>
              <a:buChar char="•"/>
            </a:pPr>
            <a:r>
              <a:rPr lang="en-US" dirty="0"/>
              <a:t>There are many different hash functions: LM, NTLM, md2, md4, md5, md5_hex, md5-half, sha1, sha224, sha256, sha384, sha512, ripeMD160, whirlpool, etc.</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Hash algorithms create a "fingerprint" that cannot be reversed. They also have the property that if the input changes the resulting hash is completely different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Question: Do you believe these are hashes are secure?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36</a:t>
            </a:fld>
            <a:endParaRPr lang="en-US"/>
          </a:p>
        </p:txBody>
      </p:sp>
    </p:spTree>
    <p:extLst>
      <p:ext uri="{BB962C8B-B14F-4D97-AF65-F5344CB8AC3E}">
        <p14:creationId xmlns:p14="http://schemas.microsoft.com/office/powerpoint/2010/main" val="83239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had a pre-compiled list of all possible hashes for a given hash function, then you could compare the hashes only. Such a list of passwords and hashes is known as a Rainbow Table. </a:t>
            </a:r>
          </a:p>
          <a:p>
            <a:pPr marL="171450" indent="-171450">
              <a:buFont typeface="Arial" panose="020B0604020202020204" pitchFamily="34" charset="0"/>
              <a:buChar char="•"/>
            </a:pPr>
            <a:r>
              <a:rPr lang="en-US" dirty="0"/>
              <a:t>A brute force attack against a naïve hash using a Rainbow Table can be very effective and fast.</a:t>
            </a:r>
          </a:p>
          <a:p>
            <a:pPr marL="171450" indent="-171450">
              <a:buFont typeface="Arial" panose="020B0604020202020204" pitchFamily="34" charset="0"/>
              <a:buChar char="•"/>
            </a:pPr>
            <a:r>
              <a:rPr lang="en-US" dirty="0"/>
              <a:t>Hackers and researchers take advantage of leaked passwords to optimize their Rainbow Tables based on patterns they see in these leaked password lists.  </a:t>
            </a:r>
          </a:p>
        </p:txBody>
      </p:sp>
      <p:sp>
        <p:nvSpPr>
          <p:cNvPr id="4" name="Slide Number Placeholder 3"/>
          <p:cNvSpPr>
            <a:spLocks noGrp="1"/>
          </p:cNvSpPr>
          <p:nvPr>
            <p:ph type="sldNum" sz="quarter" idx="10"/>
          </p:nvPr>
        </p:nvSpPr>
        <p:spPr/>
        <p:txBody>
          <a:bodyPr/>
          <a:lstStyle/>
          <a:p>
            <a:fld id="{B2B8AD64-0AA2-4D71-8B13-28C950C46D2A}" type="slidenum">
              <a:rPr lang="en-US" smtClean="0"/>
              <a:t>37</a:t>
            </a:fld>
            <a:endParaRPr lang="en-US"/>
          </a:p>
        </p:txBody>
      </p:sp>
    </p:spTree>
    <p:extLst>
      <p:ext uri="{BB962C8B-B14F-4D97-AF65-F5344CB8AC3E}">
        <p14:creationId xmlns:p14="http://schemas.microsoft.com/office/powerpoint/2010/main" val="2578222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salt size of 128 bits</a:t>
            </a:r>
            <a:r>
              <a:rPr lang="en-US" baseline="0" dirty="0"/>
              <a:t> is common on modern OSs. </a:t>
            </a:r>
            <a:endParaRPr lang="en-US" dirty="0"/>
          </a:p>
          <a:p>
            <a:r>
              <a:rPr lang="en-US" dirty="0"/>
              <a:t>Salt is related to the Cryptographic concept of nonce.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the password file is salted, then the rainbow table would have to contain "salt . password" pre-hashed. If the salt is long enough and sufficiently random, this is very unlikely. Unsalted passwords chosen by humans tend to be vulnerable to dictionary attacks since they have to be both short and meaningful enough to be memorized. </a:t>
            </a:r>
          </a:p>
          <a:p>
            <a:endParaRPr lang="en-US" dirty="0"/>
          </a:p>
          <a:p>
            <a:r>
              <a:rPr lang="en-US" dirty="0"/>
              <a:t>Salt is generally generated using </a:t>
            </a:r>
            <a:r>
              <a:rPr lang="en-US" b="1" dirty="0"/>
              <a:t>Cryptographically Secure Pseudo-Random Number Generator</a:t>
            </a:r>
            <a:r>
              <a:rPr lang="en-US" dirty="0"/>
              <a:t> (CSPRNG). </a:t>
            </a:r>
          </a:p>
          <a:p>
            <a:r>
              <a:rPr lang="en-US" dirty="0"/>
              <a:t>Microsoft’s implementation can be found here: </a:t>
            </a:r>
          </a:p>
          <a:p>
            <a:r>
              <a:rPr lang="en-US" dirty="0"/>
              <a:t>	https://en.wikipedia.org/wiki/CryptGenRandom </a:t>
            </a:r>
          </a:p>
          <a:p>
            <a:r>
              <a:rPr lang="en-US" dirty="0" err="1"/>
              <a:t>.Net</a:t>
            </a:r>
            <a:r>
              <a:rPr lang="en-US" dirty="0"/>
              <a:t> </a:t>
            </a:r>
          </a:p>
          <a:p>
            <a:r>
              <a:rPr lang="en-US" dirty="0"/>
              <a:t>	</a:t>
            </a:r>
            <a:r>
              <a:rPr lang="en-US" dirty="0" err="1">
                <a:hlinkClick r:id="rId3"/>
              </a:rPr>
              <a:t>System.Security.Cryptography.RNGCryptoServiceProvider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38</a:t>
            </a:fld>
            <a:endParaRPr lang="en-US"/>
          </a:p>
        </p:txBody>
      </p:sp>
    </p:spTree>
    <p:extLst>
      <p:ext uri="{BB962C8B-B14F-4D97-AF65-F5344CB8AC3E}">
        <p14:creationId xmlns:p14="http://schemas.microsoft.com/office/powerpoint/2010/main" val="1242855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a:p>
        </p:txBody>
      </p:sp>
      <p:sp>
        <p:nvSpPr>
          <p:cNvPr id="4" name="Slide Number Placeholder 3"/>
          <p:cNvSpPr>
            <a:spLocks noGrp="1"/>
          </p:cNvSpPr>
          <p:nvPr>
            <p:ph type="sldNum" sz="quarter" idx="10"/>
          </p:nvPr>
        </p:nvSpPr>
        <p:spPr/>
        <p:txBody>
          <a:bodyPr/>
          <a:lstStyle/>
          <a:p>
            <a:fld id="{B2B8AD64-0AA2-4D71-8B13-28C950C46D2A}" type="slidenum">
              <a:rPr lang="en-US" smtClean="0"/>
              <a:t>39</a:t>
            </a:fld>
            <a:endParaRPr lang="en-US"/>
          </a:p>
        </p:txBody>
      </p:sp>
    </p:spTree>
    <p:extLst>
      <p:ext uri="{BB962C8B-B14F-4D97-AF65-F5344CB8AC3E}">
        <p14:creationId xmlns:p14="http://schemas.microsoft.com/office/powerpoint/2010/main" val="4086664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Modern OSs such as Windows in enterprise environment have domain policies. A domain policy allows a central administrator to enforce password polices: minimum password length, UPPER case, numbers, and special characters. They also can force users to change passwords regularly and prevent users from re-cycling old passwords.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Modern OSs such as Windows offer disk based encryption. </a:t>
            </a:r>
            <a:r>
              <a:rPr lang="en-US" sz="1200" kern="1200" dirty="0" err="1">
                <a:gradFill>
                  <a:gsLst>
                    <a:gs pos="1250">
                      <a:schemeClr val="tx1"/>
                    </a:gs>
                    <a:gs pos="100000">
                      <a:schemeClr val="tx1"/>
                    </a:gs>
                  </a:gsLst>
                  <a:lin ang="5400000" scaled="0"/>
                </a:gradFill>
                <a:latin typeface="+mn-lt"/>
                <a:ea typeface="+mn-ea"/>
                <a:cs typeface="+mn-cs"/>
              </a:rPr>
              <a:t>Bitlocker’s</a:t>
            </a:r>
            <a:r>
              <a:rPr lang="en-US" sz="1200" kern="1200" dirty="0">
                <a:gradFill>
                  <a:gsLst>
                    <a:gs pos="1250">
                      <a:schemeClr val="tx1"/>
                    </a:gs>
                    <a:gs pos="100000">
                      <a:schemeClr val="tx1"/>
                    </a:gs>
                  </a:gsLst>
                  <a:lin ang="5400000" scaled="0"/>
                </a:gradFill>
                <a:latin typeface="+mn-lt"/>
                <a:ea typeface="+mn-ea"/>
                <a:cs typeface="+mn-cs"/>
              </a:rPr>
              <a:t> full disk encryption helps prevent off-line attacks.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Multi-factor Authentication (MFA) is an increasingly important measure as well. MFA requires a password and a code generated by a device such as a smart phone. A hacker would have to have both devices. </a:t>
            </a:r>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40</a:t>
            </a:fld>
            <a:endParaRPr lang="en-US"/>
          </a:p>
        </p:txBody>
      </p:sp>
    </p:spTree>
    <p:extLst>
      <p:ext uri="{BB962C8B-B14F-4D97-AF65-F5344CB8AC3E}">
        <p14:creationId xmlns:p14="http://schemas.microsoft.com/office/powerpoint/2010/main" val="2489070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 Windows</a:t>
            </a:r>
            <a:r>
              <a:rPr lang="en-US" baseline="0" dirty="0"/>
              <a:t> “Hello” feature (login with face scan or fingerprint):</a:t>
            </a:r>
          </a:p>
          <a:p>
            <a:r>
              <a:rPr lang="en-US" sz="1200" b="0" i="0" kern="1200" dirty="0">
                <a:solidFill>
                  <a:schemeClr val="tx1"/>
                </a:solidFill>
                <a:effectLst/>
                <a:latin typeface="+mn-lt"/>
                <a:ea typeface="+mn-ea"/>
                <a:cs typeface="+mn-cs"/>
              </a:rPr>
              <a:t>Windows Hello is a more personal, more secure way to get instant access to your Windows 10 devices using fingerprint or facial recognition. Surface Pro 4, Surface Book, and most PCs with fingerprint readers are ready to use Windows Hello now, and more devices that can recognize your face and fingerprint will be available in the future.</a:t>
            </a:r>
          </a:p>
          <a:p>
            <a:endParaRPr lang="en-US" sz="1200" b="0" i="0" kern="1200" baseline="0" dirty="0">
              <a:solidFill>
                <a:schemeClr val="tx1"/>
              </a:solidFill>
              <a:effectLst/>
              <a:latin typeface="+mn-lt"/>
              <a:ea typeface="+mn-ea"/>
              <a:cs typeface="+mn-cs"/>
            </a:endParaRPr>
          </a:p>
          <a:p>
            <a:endParaRPr lang="en-US" baseline="0" dirty="0"/>
          </a:p>
          <a:p>
            <a:r>
              <a:rPr lang="en-US" baseline="0" dirty="0"/>
              <a:t>Plug Z Factor Authentication by Windows</a:t>
            </a:r>
          </a:p>
          <a:p>
            <a:endParaRPr lang="en-US" baseline="0" dirty="0"/>
          </a:p>
          <a:p>
            <a:r>
              <a:rPr lang="en-US" baseline="0" dirty="0"/>
              <a:t>We’ve moved beyond just firewalls and endpoint security towards intrusion detection; threat evaluation;  </a:t>
            </a:r>
          </a:p>
          <a:p>
            <a:r>
              <a:rPr lang="en-US" baseline="0" dirty="0"/>
              <a:t>Geolocation is also an issue – </a:t>
            </a:r>
          </a:p>
          <a:p>
            <a:endParaRPr lang="en-US" baseline="0" dirty="0"/>
          </a:p>
          <a:p>
            <a:r>
              <a:rPr lang="en-US" baseline="0" dirty="0"/>
              <a:t>Disclosure requirements – once you’ve been hacked</a:t>
            </a:r>
          </a:p>
          <a:p>
            <a:r>
              <a:rPr lang="en-US" baseline="0" dirty="0"/>
              <a:t>Forensics requirements – to preserve a hacked environment</a:t>
            </a:r>
          </a:p>
          <a:p>
            <a:endParaRPr lang="en-US" baseline="0" dirty="0"/>
          </a:p>
          <a:p>
            <a:r>
              <a:rPr lang="en-US" baseline="0" dirty="0"/>
              <a:t>Audits – looking at the policies around your environment</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42</a:t>
            </a:fld>
            <a:endParaRPr lang="en-US"/>
          </a:p>
        </p:txBody>
      </p:sp>
    </p:spTree>
    <p:extLst>
      <p:ext uri="{BB962C8B-B14F-4D97-AF65-F5344CB8AC3E}">
        <p14:creationId xmlns:p14="http://schemas.microsoft.com/office/powerpoint/2010/main" val="3230156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cs typeface="Segoe UI" pitchFamily="34" charset="0"/>
              </a:rPr>
              <a:t>IT professionals</a:t>
            </a:r>
            <a:r>
              <a:rPr lang="en-US" sz="1200" baseline="0" dirty="0">
                <a:gradFill>
                  <a:gsLst>
                    <a:gs pos="0">
                      <a:srgbClr val="FFFFFF"/>
                    </a:gs>
                    <a:gs pos="100000">
                      <a:srgbClr val="FFFFFF"/>
                    </a:gs>
                  </a:gsLst>
                  <a:lin ang="5400000" scaled="0"/>
                </a:gradFill>
                <a:cs typeface="Segoe UI" pitchFamily="34" charset="0"/>
              </a:rPr>
              <a:t> are starting to understand that 100% protection is not possible.</a:t>
            </a:r>
            <a:endParaRPr lang="en-US" dirty="0"/>
          </a:p>
          <a:p>
            <a:endParaRPr lang="en-US" sz="1200" dirty="0">
              <a:gradFill>
                <a:gsLst>
                  <a:gs pos="0">
                    <a:srgbClr val="FFFFFF"/>
                  </a:gs>
                  <a:gs pos="100000">
                    <a:srgbClr val="FFFFFF"/>
                  </a:gs>
                </a:gsLst>
                <a:lin ang="5400000" scaled="0"/>
              </a:gradFill>
              <a:ea typeface="Segoe UI" pitchFamily="34" charset="0"/>
              <a:cs typeface="Segoe UI" pitchFamily="34" charset="0"/>
            </a:endParaRPr>
          </a:p>
          <a:p>
            <a:r>
              <a:rPr lang="en-US" sz="1200" dirty="0">
                <a:gradFill>
                  <a:gsLst>
                    <a:gs pos="0">
                      <a:srgbClr val="FFFFFF"/>
                    </a:gs>
                    <a:gs pos="100000">
                      <a:srgbClr val="FFFFFF"/>
                    </a:gs>
                  </a:gsLst>
                  <a:lin ang="5400000" scaled="0"/>
                </a:gradFill>
                <a:ea typeface="Segoe UI" pitchFamily="34" charset="0"/>
                <a:cs typeface="Segoe UI" pitchFamily="34" charset="0"/>
              </a:rPr>
              <a:t>Rather than a focus on protection, focus is shifting to detecting and responding to malicious incidents.</a:t>
            </a:r>
          </a:p>
          <a:p>
            <a:endParaRPr lang="en-US" sz="1200" dirty="0">
              <a:gradFill>
                <a:gsLst>
                  <a:gs pos="0">
                    <a:srgbClr val="FFFFFF"/>
                  </a:gs>
                  <a:gs pos="100000">
                    <a:srgbClr val="FFFFFF"/>
                  </a:gs>
                </a:gsLst>
                <a:lin ang="5400000" scaled="0"/>
              </a:gradFill>
              <a:ea typeface="Segoe UI" pitchFamily="34" charset="0"/>
              <a:cs typeface="Segoe UI" pitchFamily="34" charset="0"/>
            </a:endParaRPr>
          </a:p>
          <a:p>
            <a:r>
              <a:rPr lang="en-US" sz="1200" dirty="0">
                <a:gradFill>
                  <a:gsLst>
                    <a:gs pos="0">
                      <a:srgbClr val="FFFFFF"/>
                    </a:gs>
                    <a:gs pos="100000">
                      <a:srgbClr val="FFFFFF"/>
                    </a:gs>
                  </a:gsLst>
                  <a:lin ang="5400000" scaled="0"/>
                </a:gradFill>
                <a:ea typeface="Segoe UI" pitchFamily="34" charset="0"/>
                <a:cs typeface="Segoe UI" pitchFamily="34" charset="0"/>
              </a:rPr>
              <a:t>Currently, the</a:t>
            </a:r>
            <a:r>
              <a:rPr lang="en-US" sz="1200" baseline="0" dirty="0">
                <a:gradFill>
                  <a:gsLst>
                    <a:gs pos="0">
                      <a:srgbClr val="FFFFFF"/>
                    </a:gs>
                    <a:gs pos="100000">
                      <a:srgbClr val="FFFFFF"/>
                    </a:gs>
                  </a:gsLst>
                  <a:lin ang="5400000" scaled="0"/>
                </a:gradFill>
                <a:ea typeface="Segoe UI" pitchFamily="34" charset="0"/>
                <a:cs typeface="Segoe UI" pitchFamily="34" charset="0"/>
              </a:rPr>
              <a:t> security industry is not very good at recognizing breaches as evidenced by the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ea typeface="Segoe UI" pitchFamily="34" charset="0"/>
                <a:cs typeface="Segoe UI" pitchFamily="34" charset="0"/>
              </a:rPr>
              <a:t>The average time to detect malware was </a:t>
            </a:r>
            <a:r>
              <a:rPr lang="en-US" sz="1200" dirty="0">
                <a:solidFill>
                  <a:schemeClr val="tx2"/>
                </a:solidFill>
                <a:ea typeface="Segoe UI" pitchFamily="34" charset="0"/>
                <a:cs typeface="Segoe UI" pitchFamily="34" charset="0"/>
              </a:rPr>
              <a:t>205 days</a:t>
            </a:r>
            <a:r>
              <a:rPr lang="en-US" sz="1200" dirty="0">
                <a:ea typeface="Segoe UI" pitchFamily="34" charset="0"/>
                <a:cs typeface="Segoe UI" pitchFamily="34" charset="0"/>
              </a:rPr>
              <a:t>, </a:t>
            </a:r>
            <a:r>
              <a:rPr lang="en-US" sz="1200" dirty="0">
                <a:solidFill>
                  <a:schemeClr val="bg1">
                    <a:lumMod val="50000"/>
                  </a:schemeClr>
                </a:solidFill>
                <a:ea typeface="Segoe UI" pitchFamily="34" charset="0"/>
                <a:cs typeface="Segoe UI" pitchFamily="34" charset="0"/>
              </a:rPr>
              <a:t>and</a:t>
            </a:r>
            <a:r>
              <a:rPr lang="en-US" sz="1200" dirty="0">
                <a:ea typeface="Segoe UI" pitchFamily="34" charset="0"/>
                <a:cs typeface="Segoe UI" pitchFamily="34" charset="0"/>
              </a:rPr>
              <a:t> </a:t>
            </a:r>
            <a:r>
              <a:rPr lang="en-US" sz="1200" dirty="0">
                <a:solidFill>
                  <a:schemeClr val="tx2"/>
                </a:solidFill>
                <a:ea typeface="Segoe UI" pitchFamily="34" charset="0"/>
                <a:cs typeface="Segoe UI" pitchFamily="34" charset="0"/>
              </a:rPr>
              <a:t>69% were discovered by external parties</a:t>
            </a:r>
            <a:r>
              <a:rPr lang="en-US" sz="1200" dirty="0">
                <a:solidFill>
                  <a:schemeClr val="bg1">
                    <a:lumMod val="50000"/>
                  </a:schemeClr>
                </a:solidFill>
                <a:ea typeface="Segoe UI" pitchFamily="34" charset="0"/>
                <a:cs typeface="Segoe UI" pitchFamily="34" charset="0"/>
              </a:rPr>
              <a:t>, not internal IT departments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bg1">
                  <a:lumMod val="50000"/>
                </a:schemeClr>
              </a:solidFill>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bg1">
                    <a:lumMod val="50000"/>
                  </a:schemeClr>
                </a:solidFill>
                <a:ea typeface="Segoe UI" pitchFamily="34" charset="0"/>
                <a:cs typeface="Segoe UI" pitchFamily="34" charset="0"/>
              </a:rPr>
              <a:t>By 2020, </a:t>
            </a:r>
            <a:r>
              <a:rPr lang="en-US" sz="1200" dirty="0">
                <a:solidFill>
                  <a:schemeClr val="tx2"/>
                </a:solidFill>
              </a:rPr>
              <a:t>60%</a:t>
            </a:r>
            <a:r>
              <a:rPr lang="en-US" sz="1200" dirty="0"/>
              <a:t> </a:t>
            </a:r>
            <a:r>
              <a:rPr lang="en-US" sz="1200" dirty="0">
                <a:solidFill>
                  <a:schemeClr val="bg1">
                    <a:lumMod val="50000"/>
                  </a:schemeClr>
                </a:solidFill>
                <a:ea typeface="Segoe UI" pitchFamily="34" charset="0"/>
                <a:cs typeface="Segoe UI" pitchFamily="34" charset="0"/>
              </a:rPr>
              <a:t>of enterprise information security budgets will be allocated for </a:t>
            </a:r>
            <a:r>
              <a:rPr lang="en-US" sz="1200" dirty="0">
                <a:solidFill>
                  <a:schemeClr val="tx2"/>
                </a:solidFill>
              </a:rPr>
              <a:t>rapid detection and response approaches</a:t>
            </a:r>
            <a:r>
              <a:rPr lang="en-US" sz="1200" dirty="0">
                <a:solidFill>
                  <a:schemeClr val="bg1">
                    <a:lumMod val="50000"/>
                  </a:schemeClr>
                </a:solidFill>
                <a:ea typeface="Segoe UI" pitchFamily="34" charset="0"/>
                <a:cs typeface="Segoe UI" pitchFamily="34" charset="0"/>
              </a:rPr>
              <a:t>, up from less than 20% in 2015.</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bg1">
                  <a:lumMod val="50000"/>
                </a:schemeClr>
              </a:solidFill>
              <a:ea typeface="Segoe UI" pitchFamily="34" charset="0"/>
              <a:cs typeface="Segoe UI" pitchFamily="34" charset="0"/>
            </a:endParaRPr>
          </a:p>
          <a:p>
            <a:pPr marL="171450" indent="-171450">
              <a:buFont typeface="Arial" panose="020B0604020202020204" pitchFamily="34" charset="0"/>
              <a:buChar cha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sz="1200" dirty="0">
              <a:gradFill>
                <a:gsLst>
                  <a:gs pos="0">
                    <a:srgbClr val="FFFFFF"/>
                  </a:gs>
                  <a:gs pos="100000">
                    <a:srgbClr val="FFFFFF"/>
                  </a:gs>
                </a:gsLst>
                <a:lin ang="5400000" scaled="0"/>
              </a:gradFill>
              <a:cs typeface="Segoe UI" pitchFamily="34" charset="0"/>
            </a:endParaRPr>
          </a:p>
        </p:txBody>
      </p:sp>
      <p:sp>
        <p:nvSpPr>
          <p:cNvPr id="4" name="Slide Number Placeholder 3"/>
          <p:cNvSpPr>
            <a:spLocks noGrp="1"/>
          </p:cNvSpPr>
          <p:nvPr>
            <p:ph type="sldNum" sz="quarter" idx="10"/>
          </p:nvPr>
        </p:nvSpPr>
        <p:spPr/>
        <p:txBody>
          <a:bodyPr/>
          <a:lstStyle/>
          <a:p>
            <a:fld id="{B2B8AD64-0AA2-4D71-8B13-28C950C46D2A}" type="slidenum">
              <a:rPr lang="en-US" smtClean="0"/>
              <a:t>43</a:t>
            </a:fld>
            <a:endParaRPr lang="en-US"/>
          </a:p>
        </p:txBody>
      </p:sp>
    </p:spTree>
    <p:extLst>
      <p:ext uri="{BB962C8B-B14F-4D97-AF65-F5344CB8AC3E}">
        <p14:creationId xmlns:p14="http://schemas.microsoft.com/office/powerpoint/2010/main" val="326207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White</a:t>
            </a:r>
            <a:r>
              <a:rPr lang="en-US" baseline="0" dirty="0"/>
              <a:t> Hat is to surf the cyber wave just in front of the Black Hats. To stay just in front of the next black hat hack, to out-think, if not out-maneuver, the next bug hack.</a:t>
            </a:r>
          </a:p>
          <a:p>
            <a:endParaRPr lang="en-US" baseline="0" dirty="0"/>
          </a:p>
          <a:p>
            <a:r>
              <a:rPr lang="en-US" baseline="0" dirty="0"/>
              <a:t>How can you create the next invisible target? By starting to focus on learning what cyber security is today and understanding what it needs to be tomorrow, in order to surf the wave and stay ahead of the momentum behind you.</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44</a:t>
            </a:fld>
            <a:endParaRPr lang="en-US"/>
          </a:p>
        </p:txBody>
      </p:sp>
    </p:spTree>
    <p:extLst>
      <p:ext uri="{BB962C8B-B14F-4D97-AF65-F5344CB8AC3E}">
        <p14:creationId xmlns:p14="http://schemas.microsoft.com/office/powerpoint/2010/main" val="16064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Imagine logging into your laptop in the morning, and the first thing you see is a creepy red skeleton with these words underneath: </a:t>
            </a:r>
            <a:r>
              <a:rPr lang="en-US" i="1" dirty="0"/>
              <a:t>'Warning: We've already warned you, and this is just a beginning. We continue till our request be met. We've obtained all your internal data including your secrets and top secret.'</a:t>
            </a:r>
          </a:p>
          <a:p>
            <a:r>
              <a:rPr lang="en-US" dirty="0"/>
              <a:t>  </a:t>
            </a:r>
          </a:p>
          <a:p>
            <a:r>
              <a:rPr lang="en-US" dirty="0"/>
              <a:t>What do you do next? </a:t>
            </a:r>
          </a:p>
          <a:p>
            <a:endParaRPr lang="en-US" dirty="0"/>
          </a:p>
          <a:p>
            <a:pPr>
              <a:defRPr/>
            </a:pPr>
            <a:r>
              <a:rPr lang="en-US" dirty="0"/>
              <a:t> Fortune magazine called this “The Hack of the Century” – from their article: “…starting at about 7 a.m. Pacific time on Monday, Nov. 24—a crushing cyberattack was launched on Sony Pictures. Employees logging on to its network were met with the sound of gunfire, scrolling threats, and the menacing image of a fiery skeleton looming over the tiny </a:t>
            </a:r>
            <a:r>
              <a:rPr lang="en-US" dirty="0" err="1"/>
              <a:t>zombified</a:t>
            </a:r>
            <a:r>
              <a:rPr lang="en-US" dirty="0"/>
              <a:t> heads of the studio’s top two executives.” The malware they released “ …erased everything stored on 3,262 of the company’s 6,797 personal computers and 837 of its 1,555 servers. To make sure nothing could be recovered, the attackers had even added a little extra poison: a special deleting algorithm that overwrote the data seven different ways. When that was done, the code zapped each computer’s startup software, rendering the machines brain-dead.”</a:t>
            </a:r>
          </a:p>
          <a:p>
            <a:pPr>
              <a:defRPr/>
            </a:pPr>
            <a:endParaRPr lang="en-US" dirty="0"/>
          </a:p>
          <a:p>
            <a:r>
              <a:rPr lang="en-US" dirty="0"/>
              <a:t>All in all, the hackers stole and then released executive emails providing details that those executives never meant for anyone other than their intended recipients. They certainly never meant their comments for public consumption.  The hackers also stole payroll and Social Security information on employees, movie scripts and unreleased films!</a:t>
            </a:r>
          </a:p>
          <a:p>
            <a:endParaRPr lang="en-US" dirty="0"/>
          </a:p>
          <a:p>
            <a:r>
              <a:rPr lang="en-US" dirty="0"/>
              <a:t>The reputational damage that Sony suffered was fantastic. On Dec 12, the US federal government blamed N Korea for the hack. Sony received zero support from the Hollywood community,</a:t>
            </a:r>
            <a:r>
              <a:rPr lang="en-US" baseline="0" dirty="0"/>
              <a:t> </a:t>
            </a:r>
            <a:r>
              <a:rPr lang="en-US" dirty="0"/>
              <a:t>loss of it’s employees’ trust, who were now being threatened with identity theft.</a:t>
            </a:r>
          </a:p>
        </p:txBody>
      </p:sp>
      <p:sp>
        <p:nvSpPr>
          <p:cNvPr id="4" name="Slide Number Placeholder 3"/>
          <p:cNvSpPr>
            <a:spLocks noGrp="1"/>
          </p:cNvSpPr>
          <p:nvPr>
            <p:ph type="sldNum" sz="quarter" idx="10"/>
          </p:nvPr>
        </p:nvSpPr>
        <p:spPr/>
        <p:txBody>
          <a:bodyPr/>
          <a:lstStyle/>
          <a:p>
            <a:fld id="{B2B8AD64-0AA2-4D71-8B13-28C950C46D2A}" type="slidenum">
              <a:rPr lang="en-US" smtClean="0"/>
              <a:t>5</a:t>
            </a:fld>
            <a:endParaRPr lang="en-US"/>
          </a:p>
        </p:txBody>
      </p:sp>
    </p:spTree>
    <p:extLst>
      <p:ext uri="{BB962C8B-B14F-4D97-AF65-F5344CB8AC3E}">
        <p14:creationId xmlns:p14="http://schemas.microsoft.com/office/powerpoint/2010/main" val="3008873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a:t> are many different ways to enter and navigate a career in cybersecurity.  There are lots of opportunities to focus on the aspect of cybercrime that most appeals to you.</a:t>
            </a:r>
          </a:p>
        </p:txBody>
      </p:sp>
      <p:sp>
        <p:nvSpPr>
          <p:cNvPr id="4" name="Slide Number Placeholder 3"/>
          <p:cNvSpPr>
            <a:spLocks noGrp="1"/>
          </p:cNvSpPr>
          <p:nvPr>
            <p:ph type="sldNum" sz="quarter" idx="10"/>
          </p:nvPr>
        </p:nvSpPr>
        <p:spPr/>
        <p:txBody>
          <a:bodyPr/>
          <a:lstStyle/>
          <a:p>
            <a:fld id="{B2B8AD64-0AA2-4D71-8B13-28C950C46D2A}" type="slidenum">
              <a:rPr lang="en-US" smtClean="0"/>
              <a:t>45</a:t>
            </a:fld>
            <a:endParaRPr lang="en-US"/>
          </a:p>
        </p:txBody>
      </p:sp>
    </p:spTree>
    <p:extLst>
      <p:ext uri="{BB962C8B-B14F-4D97-AF65-F5344CB8AC3E}">
        <p14:creationId xmlns:p14="http://schemas.microsoft.com/office/powerpoint/2010/main" val="2985398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told you some stories, asked you some questions and hopefully taught you something about a specific type of hack that we need to prevent.  The black hat community is out there, and able to negatively affect your finances, credit, history or reputation.</a:t>
            </a:r>
          </a:p>
          <a:p>
            <a:endParaRPr lang="en-US" dirty="0"/>
          </a:p>
          <a:p>
            <a:r>
              <a:rPr lang="en-US" dirty="0"/>
              <a:t>We are in need of someone just like you to help us to reduce the amount and severity of cybercrime on a level that can sometimes feel too hard to manage. There’s no direct route beyond your own curiosity, no specific path and no list of “must have” certifications. This is a real and growing problem in need of solutions.</a:t>
            </a:r>
          </a:p>
          <a:p>
            <a:endParaRPr lang="en-US" dirty="0"/>
          </a:p>
          <a:p>
            <a:endParaRPr lang="en-US" dirty="0"/>
          </a:p>
          <a:p>
            <a:pPr>
              <a:defRPr/>
            </a:pPr>
            <a:r>
              <a:rPr lang="en-US" dirty="0"/>
              <a:t>You can be the one to create an invisible target through a career in cybersecurity. Can you solve the puzzle?</a:t>
            </a:r>
          </a:p>
          <a:p>
            <a:pPr>
              <a:defRPr/>
            </a:pPr>
            <a:endParaRPr lang="en-US" dirty="0">
              <a:gradFill>
                <a:gsLst>
                  <a:gs pos="2917">
                    <a:schemeClr val="tx1"/>
                  </a:gs>
                  <a:gs pos="30000">
                    <a:schemeClr val="tx1"/>
                  </a:gs>
                </a:gsLst>
                <a:lin ang="5400000" scaled="0"/>
              </a:gradFill>
            </a:endParaRPr>
          </a:p>
          <a:p>
            <a:pPr>
              <a:defRPr/>
            </a:pPr>
            <a:r>
              <a:rPr lang="en-US" dirty="0">
                <a:gradFill>
                  <a:gsLst>
                    <a:gs pos="2917">
                      <a:schemeClr val="tx1"/>
                    </a:gs>
                    <a:gs pos="30000">
                      <a:schemeClr val="tx1"/>
                    </a:gs>
                  </a:gsLst>
                  <a:lin ang="5400000" scaled="0"/>
                </a:gradFill>
              </a:rPr>
              <a:t>Next steps:</a:t>
            </a:r>
          </a:p>
          <a:p>
            <a:pPr>
              <a:defRPr/>
            </a:pPr>
            <a:r>
              <a:rPr lang="en-US" i="1" dirty="0"/>
              <a:t>Want to compete to win cash and prizes?</a:t>
            </a:r>
            <a:r>
              <a:rPr lang="en-US" i="1" baseline="0" dirty="0"/>
              <a:t> </a:t>
            </a:r>
            <a:r>
              <a:rPr lang="en-US" dirty="0"/>
              <a:t>The </a:t>
            </a:r>
            <a:r>
              <a:rPr lang="en-US" sz="1200" b="0" i="0" kern="1200" dirty="0">
                <a:solidFill>
                  <a:schemeClr val="tx1"/>
                </a:solidFill>
                <a:effectLst/>
                <a:latin typeface="+mn-lt"/>
                <a:ea typeface="+mn-ea"/>
                <a:cs typeface="+mn-cs"/>
              </a:rPr>
              <a:t>Imagine Cup is a global student technology program and competition that provides opportunities for students across all disciplines to team up and use their creativity, passion and knowledge of technology to create applications, games and integrate solutions that can change the way we live, work and play.  Be the first to start a</a:t>
            </a:r>
            <a:r>
              <a:rPr lang="en-US" sz="1200" b="0" i="0" kern="1200" baseline="0" dirty="0">
                <a:solidFill>
                  <a:schemeClr val="tx1"/>
                </a:solidFill>
                <a:effectLst/>
                <a:latin typeface="+mn-lt"/>
                <a:ea typeface="+mn-ea"/>
                <a:cs typeface="+mn-cs"/>
              </a:rPr>
              <a:t> Cybersecurity-focused technology!</a:t>
            </a:r>
          </a:p>
          <a:p>
            <a:pPr>
              <a:defRPr/>
            </a:pPr>
            <a:endParaRPr lang="en-US" sz="1200" b="0" i="0" kern="1200" baseline="0" dirty="0">
              <a:solidFill>
                <a:schemeClr val="tx1"/>
              </a:solidFill>
              <a:effectLst/>
              <a:latin typeface="+mn-lt"/>
              <a:ea typeface="+mn-ea"/>
              <a:cs typeface="+mn-cs"/>
            </a:endParaRPr>
          </a:p>
          <a:p>
            <a:pPr fontAlgn="base"/>
            <a:r>
              <a:rPr lang="en-US" i="1" dirty="0"/>
              <a:t>Want to be the Tech Guru on your campus? </a:t>
            </a:r>
            <a:r>
              <a:rPr lang="en-US" dirty="0"/>
              <a:t>The </a:t>
            </a:r>
            <a:r>
              <a:rPr lang="en-US" sz="1200" b="0" i="0" kern="1200" dirty="0">
                <a:solidFill>
                  <a:schemeClr val="tx1"/>
                </a:solidFill>
                <a:effectLst/>
                <a:latin typeface="+mn-lt"/>
                <a:ea typeface="+mn-ea"/>
                <a:cs typeface="+mn-cs"/>
              </a:rPr>
              <a:t>Microsoft Student Partners (MSPs) are student technology leaders, empowered to build Microsoft communities on their campus and share their deep knowledge and passion for technology with their fellow classmates.</a:t>
            </a:r>
            <a:endParaRPr lang="en-US" dirty="0"/>
          </a:p>
          <a:p>
            <a:pPr lvl="1" fontAlgn="base"/>
            <a:r>
              <a:rPr lang="en-US" dirty="0"/>
              <a:t>Spanning more than 100 countries around the world, </a:t>
            </a:r>
            <a:r>
              <a:rPr lang="en-US" b="1" dirty="0"/>
              <a:t>MSPs receive:</a:t>
            </a:r>
            <a:br>
              <a:rPr lang="en-US" dirty="0"/>
            </a:br>
            <a:r>
              <a:rPr lang="en-US" b="1" dirty="0"/>
              <a:t>Leadership Experience</a:t>
            </a:r>
            <a:r>
              <a:rPr lang="en-US" dirty="0"/>
              <a:t> – Host fun workshops, run hackathons, and give demos on campus to grow a community of students.</a:t>
            </a:r>
          </a:p>
          <a:p>
            <a:pPr lvl="1" fontAlgn="base"/>
            <a:r>
              <a:rPr lang="en-US" b="1" dirty="0"/>
              <a:t>Resume Building</a:t>
            </a:r>
            <a:r>
              <a:rPr lang="en-US" dirty="0"/>
              <a:t> - Enhance their promotional skills, add to their professional technology experience, and work alongside Microsoft professionals.</a:t>
            </a:r>
          </a:p>
          <a:p>
            <a:pPr lvl="1" fontAlgn="base"/>
            <a:r>
              <a:rPr lang="en-US" b="1" dirty="0"/>
              <a:t>Exclusive Access</a:t>
            </a:r>
            <a:r>
              <a:rPr lang="en-US" dirty="0"/>
              <a:t> – Receive insider training, exposure to career opportunities, and access to the latest technology events.</a:t>
            </a:r>
          </a:p>
          <a:p>
            <a:pPr>
              <a:defRPr/>
            </a:pPr>
            <a:br>
              <a:rPr lang="en-US" dirty="0"/>
            </a:b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46</a:t>
            </a:fld>
            <a:endParaRPr lang="en-US"/>
          </a:p>
        </p:txBody>
      </p:sp>
    </p:spTree>
    <p:extLst>
      <p:ext uri="{BB962C8B-B14F-4D97-AF65-F5344CB8AC3E}">
        <p14:creationId xmlns:p14="http://schemas.microsoft.com/office/powerpoint/2010/main" val="47588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mean to you? You aren’t a multinational corporation, and you change</a:t>
            </a:r>
            <a:r>
              <a:rPr lang="en-US" baseline="0" dirty="0"/>
              <a:t> your passwords frequently, right?</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6</a:t>
            </a:fld>
            <a:endParaRPr lang="en-US"/>
          </a:p>
        </p:txBody>
      </p:sp>
    </p:spTree>
    <p:extLst>
      <p:ext uri="{BB962C8B-B14F-4D97-AF65-F5344CB8AC3E}">
        <p14:creationId xmlns:p14="http://schemas.microsoft.com/office/powerpoint/2010/main" val="349953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&lt;&lt;for the TE: Article for more backstory:  </a:t>
            </a:r>
            <a:r>
              <a:rPr lang="en-US" sz="1200" kern="1200" dirty="0">
                <a:solidFill>
                  <a:schemeClr val="tx1"/>
                </a:solidFill>
                <a:effectLst/>
                <a:latin typeface="+mn-lt"/>
                <a:ea typeface="+mn-ea"/>
                <a:cs typeface="+mn-cs"/>
                <a:hlinkClick r:id="rId3"/>
              </a:rPr>
              <a:t>https://www.wired.com/2016/05/maksym-igor-popov-fbi/</a:t>
            </a:r>
            <a:r>
              <a:rPr lang="en-US" sz="1200" kern="1200" dirty="0">
                <a:solidFill>
                  <a:schemeClr val="tx1"/>
                </a:solidFill>
                <a:effectLst/>
                <a:latin typeface="+mn-lt"/>
                <a:ea typeface="+mn-ea"/>
                <a:cs typeface="+mn-cs"/>
              </a:rPr>
              <a:t> </a:t>
            </a:r>
            <a:r>
              <a:rPr lang="en-US" dirty="0"/>
              <a:t>&gt;&gt;</a:t>
            </a:r>
          </a:p>
          <a:p>
            <a:endParaRPr lang="en-US" dirty="0"/>
          </a:p>
          <a:p>
            <a:r>
              <a:rPr lang="en-US" dirty="0"/>
              <a:t>Meet </a:t>
            </a:r>
            <a:r>
              <a:rPr lang="en-US" sz="1200" b="0" i="0" kern="1200" dirty="0" err="1">
                <a:solidFill>
                  <a:schemeClr val="tx1"/>
                </a:solidFill>
                <a:effectLst/>
                <a:latin typeface="+mn-lt"/>
                <a:ea typeface="+mn-ea"/>
                <a:cs typeface="+mn-cs"/>
              </a:rPr>
              <a:t>Maksym</a:t>
            </a:r>
            <a:r>
              <a:rPr lang="en-US" sz="1200" b="0" i="0" kern="1200" dirty="0">
                <a:solidFill>
                  <a:schemeClr val="tx1"/>
                </a:solidFill>
                <a:effectLst/>
                <a:latin typeface="+mn-lt"/>
                <a:ea typeface="+mn-ea"/>
                <a:cs typeface="+mn-cs"/>
              </a:rPr>
              <a:t> Igor Popov,</a:t>
            </a:r>
            <a:r>
              <a:rPr lang="en-US" sz="1200" b="0" i="0" kern="1200" baseline="0" dirty="0">
                <a:solidFill>
                  <a:schemeClr val="tx1"/>
                </a:solidFill>
                <a:effectLst/>
                <a:latin typeface="+mn-lt"/>
                <a:ea typeface="+mn-ea"/>
                <a:cs typeface="+mn-cs"/>
              </a:rPr>
              <a:t> a Black Hat from the Ukraine. At 20 years old, he sought asylum in the United States. He’d already accumulated enough enemies in his native country that he felt it would be best to leave, start a new life, help catch hackers just like him and get rich doing it. </a:t>
            </a:r>
          </a:p>
          <a:p>
            <a:endParaRPr lang="en-US" dirty="0"/>
          </a:p>
          <a:p>
            <a:r>
              <a:rPr lang="en-US" sz="1200" b="0" i="0" kern="1200" baseline="0" dirty="0">
                <a:solidFill>
                  <a:schemeClr val="tx1"/>
                </a:solidFill>
                <a:effectLst/>
                <a:latin typeface="+mn-lt"/>
                <a:ea typeface="+mn-ea"/>
                <a:cs typeface="+mn-cs"/>
              </a:rPr>
              <a:t>The reality was, although the US accepted his request, the feds (the Federal Bureau of Investigation, or the FBI) arrested him upon arriving on US soil for his part in the extortion and fraud of some large US companies, and instructed him to either work for the FBI to help capture more like him, or serve time in prison.</a:t>
            </a:r>
          </a:p>
          <a:p>
            <a:r>
              <a:rPr lang="en-US" sz="1200" b="0" i="0" kern="1200" baseline="0" dirty="0">
                <a:solidFill>
                  <a:schemeClr val="tx1"/>
                </a:solidFill>
                <a:effectLst/>
                <a:latin typeface="+mn-lt"/>
                <a:ea typeface="+mn-ea"/>
                <a:cs typeface="+mn-cs"/>
              </a:rPr>
              <a:t>At first, </a:t>
            </a:r>
            <a:r>
              <a:rPr lang="en-US" sz="1200" b="0" i="0" kern="1200" baseline="0" dirty="0" err="1">
                <a:solidFill>
                  <a:schemeClr val="tx1"/>
                </a:solidFill>
                <a:effectLst/>
                <a:latin typeface="+mn-lt"/>
                <a:ea typeface="+mn-ea"/>
                <a:cs typeface="+mn-cs"/>
              </a:rPr>
              <a:t>Maksym</a:t>
            </a:r>
            <a:r>
              <a:rPr lang="en-US" sz="1200" b="0" i="0" kern="1200" baseline="0" dirty="0">
                <a:solidFill>
                  <a:schemeClr val="tx1"/>
                </a:solidFill>
                <a:effectLst/>
                <a:latin typeface="+mn-lt"/>
                <a:ea typeface="+mn-ea"/>
                <a:cs typeface="+mn-cs"/>
              </a:rPr>
              <a:t> chose to “help” the FBI be working for them as an informant; he’d log into hacker chat rooms and let the FBI know what was going on. I say “help” because for three months, he used popular expressions in Russian to warn his friends that he was being forced to spy on them for the US authorities. Once the FBI caught on, however, Popov was brought up on charges and then about to be sent to jail to serve out his term.</a:t>
            </a:r>
          </a:p>
          <a:p>
            <a:endParaRPr lang="en-US" dirty="0"/>
          </a:p>
          <a:p>
            <a:r>
              <a:rPr lang="en-US" sz="1200" b="0" i="0" kern="1200" baseline="0" dirty="0">
                <a:solidFill>
                  <a:schemeClr val="tx1"/>
                </a:solidFill>
                <a:effectLst/>
                <a:latin typeface="+mn-lt"/>
                <a:ea typeface="+mn-ea"/>
                <a:cs typeface="+mn-cs"/>
              </a:rPr>
              <a:t>A single FBI agent believed that Popov could still be of help, however. Instead of turning in his friends, he’d find hackers that he didn’t know and trick them into getting caught, instead of having to turn in people he knew. He’d sleep in his jail cell, and during the day be taken offsite to what would be called “Ant City” to bait other hackers into various traps and be caught by US authorities.</a:t>
            </a:r>
          </a:p>
          <a:p>
            <a:r>
              <a:rPr lang="en-US" sz="1200" b="0" i="0" kern="1200" baseline="0" dirty="0">
                <a:solidFill>
                  <a:schemeClr val="tx1"/>
                </a:solidFill>
                <a:effectLst/>
                <a:latin typeface="+mn-lt"/>
                <a:ea typeface="+mn-ea"/>
                <a:cs typeface="+mn-cs"/>
              </a:rPr>
              <a:t>Eventually, his 2 year prison sentence ended, and he tried his hand at making a life in the US, only to give up and return home.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He helped to solve some of the puzzle: Eastern European hackers just wanted a job – and in designing elaborate schemes around offers of employment to the hackers he targeted, he was able to help US officials make arrests and save millions of dollars in possible theft. </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7</a:t>
            </a:fld>
            <a:endParaRPr lang="en-US"/>
          </a:p>
        </p:txBody>
      </p:sp>
    </p:spTree>
    <p:extLst>
      <p:ext uri="{BB962C8B-B14F-4D97-AF65-F5344CB8AC3E}">
        <p14:creationId xmlns:p14="http://schemas.microsoft.com/office/powerpoint/2010/main" val="140770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a 20-year old </a:t>
            </a:r>
            <a:r>
              <a:rPr lang="en-US" dirty="0" err="1"/>
              <a:t>Ukranian</a:t>
            </a:r>
            <a:r>
              <a:rPr lang="en-US" dirty="0"/>
              <a:t> hacker</a:t>
            </a:r>
            <a:r>
              <a:rPr lang="en-US" baseline="0" dirty="0"/>
              <a:t> and you have in common. Let’s take an example. </a:t>
            </a:r>
            <a:r>
              <a:rPr lang="en-US" dirty="0"/>
              <a:t>This is Sarah: she’s your average computer science major with a decent social media presence, lots of good friends and a volunteer in the university community. She’s looking for the perfect internship to get a job right after graduation.</a:t>
            </a:r>
          </a:p>
          <a:p>
            <a:endParaRPr lang="en-US" dirty="0"/>
          </a:p>
          <a:p>
            <a:r>
              <a:rPr lang="en-US" dirty="0"/>
              <a:t>On the way out of her CS 121 &lt;for HARVARD&gt; final, ready to pack up and go on break, she checks FB. She notices some strange posts, but her friend John calls her to see how she did. A few hours later, on the train home, she then checks her Twitter feed and notices more strange posts. And then she checks her LinkedIn profile, it lists activities and interest that have nothing to do with her. Sarah has been hacked. She launches into a complete panic, knowing that as a part of the background check for her internship, the recruiters will be looking at her FB and Twitter feeds and her LinkedIn profile!! She’s completely panicked. How could this have happened? She majors in Computer Science!! </a:t>
            </a:r>
          </a:p>
          <a:p>
            <a:endParaRPr lang="en-US" dirty="0"/>
          </a:p>
          <a:p>
            <a:r>
              <a:rPr lang="en-US" dirty="0"/>
              <a:t>What would you do the very first time this happened to you? </a:t>
            </a:r>
          </a:p>
        </p:txBody>
      </p:sp>
      <p:sp>
        <p:nvSpPr>
          <p:cNvPr id="4" name="Slide Number Placeholder 3"/>
          <p:cNvSpPr>
            <a:spLocks noGrp="1"/>
          </p:cNvSpPr>
          <p:nvPr>
            <p:ph type="sldNum" sz="quarter" idx="10"/>
          </p:nvPr>
        </p:nvSpPr>
        <p:spPr/>
        <p:txBody>
          <a:bodyPr/>
          <a:lstStyle/>
          <a:p>
            <a:fld id="{B2B8AD64-0AA2-4D71-8B13-28C950C46D2A}" type="slidenum">
              <a:rPr lang="en-US" smtClean="0"/>
              <a:t>8</a:t>
            </a:fld>
            <a:endParaRPr lang="en-US"/>
          </a:p>
        </p:txBody>
      </p:sp>
    </p:spTree>
    <p:extLst>
      <p:ext uri="{BB962C8B-B14F-4D97-AF65-F5344CB8AC3E}">
        <p14:creationId xmlns:p14="http://schemas.microsoft.com/office/powerpoint/2010/main" val="234687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Why would anyone want to hack into Sara’s laptop or other device? There are a variety of ways that a device can be used to do less than legal hacks. </a:t>
            </a:r>
          </a:p>
        </p:txBody>
      </p:sp>
      <p:sp>
        <p:nvSpPr>
          <p:cNvPr id="4" name="Slide Number Placeholder 3"/>
          <p:cNvSpPr>
            <a:spLocks noGrp="1"/>
          </p:cNvSpPr>
          <p:nvPr>
            <p:ph type="sldNum" sz="quarter" idx="10"/>
          </p:nvPr>
        </p:nvSpPr>
        <p:spPr/>
        <p:txBody>
          <a:bodyPr/>
          <a:lstStyle/>
          <a:p>
            <a:fld id="{B2B8AD64-0AA2-4D71-8B13-28C950C46D2A}" type="slidenum">
              <a:rPr lang="en-US" smtClean="0"/>
              <a:t>9</a:t>
            </a:fld>
            <a:endParaRPr lang="en-US"/>
          </a:p>
        </p:txBody>
      </p:sp>
    </p:spTree>
    <p:extLst>
      <p:ext uri="{BB962C8B-B14F-4D97-AF65-F5344CB8AC3E}">
        <p14:creationId xmlns:p14="http://schemas.microsoft.com/office/powerpoint/2010/main" val="304860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Cybersecurity is a need at all levels, from your tablet and smartphone up to the multinational corporation. The statistics are alarming:</a:t>
            </a:r>
          </a:p>
          <a:p>
            <a:endParaRPr lang="en-US" dirty="0"/>
          </a:p>
          <a:p>
            <a:r>
              <a:rPr lang="en-US" dirty="0"/>
              <a:t>According to Juniper Research, the cost of cyber crime is expected to be </a:t>
            </a:r>
            <a:r>
              <a:rPr lang="en-US" b="1" dirty="0"/>
              <a:t>$2 Trillion by 2019. </a:t>
            </a:r>
            <a:r>
              <a:rPr lang="en-US" dirty="0"/>
              <a:t>According to Microsoft, </a:t>
            </a:r>
            <a:r>
              <a:rPr lang="en-US" dirty="0">
                <a:hlinkClick r:id="rId3"/>
              </a:rPr>
              <a:t>20% of small to mid sized businesses have been cyber crime targets</a:t>
            </a:r>
            <a:r>
              <a:rPr lang="en-US" dirty="0"/>
              <a:t>.</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10</a:t>
            </a:fld>
            <a:endParaRPr lang="en-US"/>
          </a:p>
        </p:txBody>
      </p:sp>
    </p:spTree>
    <p:extLst>
      <p:ext uri="{BB962C8B-B14F-4D97-AF65-F5344CB8AC3E}">
        <p14:creationId xmlns:p14="http://schemas.microsoft.com/office/powerpoint/2010/main" val="1622119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4.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oleObject" Target="../embeddings/oleObject5.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oleObject" Target="../embeddings/oleObject6.bin"/></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7.bin"/></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8.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8.emf"/><Relationship Id="rId4" Type="http://schemas.openxmlformats.org/officeDocument/2006/relationships/oleObject" Target="../embeddings/oleObject9.bin"/></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8.emf"/><Relationship Id="rId4" Type="http://schemas.openxmlformats.org/officeDocument/2006/relationships/oleObject" Target="../embeddings/oleObject10.bin"/></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8.emf"/><Relationship Id="rId4" Type="http://schemas.openxmlformats.org/officeDocument/2006/relationships/oleObject" Target="../embeddings/oleObject11.bin"/></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8.emf"/><Relationship Id="rId4" Type="http://schemas.openxmlformats.org/officeDocument/2006/relationships/oleObject" Target="../embeddings/oleObject12.bin"/></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203831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2681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
            <a:ext cx="12218900" cy="6871063"/>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6" name="Rectangle 5"/>
          <p:cNvSpPr/>
          <p:nvPr userDrawn="1"/>
        </p:nvSpPr>
        <p:spPr>
          <a:xfrm>
            <a:off x="274710" y="2582863"/>
            <a:ext cx="6911355" cy="3664420"/>
          </a:xfrm>
          <a:prstGeom prst="rect">
            <a:avLst/>
          </a:prstGeom>
          <a:solidFill>
            <a:srgbClr val="002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FAADACFB-7C71-4E89-89D2-7BBA40B7BFA9}"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637172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229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8612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54510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41150255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3671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567677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1631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21227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txBox="1">
            <a:spLocks/>
          </p:cNvSpPr>
          <p:nvPr userDrawn="1"/>
        </p:nvSpPr>
        <p:spPr>
          <a:xfrm>
            <a:off x="11742869" y="6496050"/>
            <a:ext cx="449131" cy="361950"/>
          </a:xfrm>
          <a:prstGeom prst="rect">
            <a:avLst/>
          </a:prstGeom>
        </p:spPr>
        <p:txBody>
          <a:bodyPr lIns="92556" tIns="46283" rIns="92556" bIns="46283"/>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7261">
              <a:defRPr/>
            </a:pPr>
            <a:fld id="{E5908F7E-4D1F-48E9-9898-4590CF20258C}" type="slidenum">
              <a:rPr lang="en-US" sz="1000" smtClean="0">
                <a:solidFill>
                  <a:prstClr val="black"/>
                </a:solidFill>
              </a:rPr>
              <a:pPr defTabSz="907261">
                <a:defRPr/>
              </a:pPr>
              <a:t>‹#›</a:t>
            </a:fld>
            <a:endParaRPr lang="en-US" sz="1000" dirty="0">
              <a:solidFill>
                <a:prstClr val="black"/>
              </a:solidFill>
            </a:endParaRPr>
          </a:p>
        </p:txBody>
      </p:sp>
    </p:spTree>
    <p:extLst>
      <p:ext uri="{BB962C8B-B14F-4D97-AF65-F5344CB8AC3E}">
        <p14:creationId xmlns:p14="http://schemas.microsoft.com/office/powerpoint/2010/main" val="3327694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31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4"/>
          </p:nvPr>
        </p:nvSpPr>
        <p:spPr>
          <a:xfrm>
            <a:off x="11633839" y="6457950"/>
            <a:ext cx="582481" cy="190308"/>
          </a:xfrm>
          <a:prstGeom prst="rect">
            <a:avLst/>
          </a:prstGeom>
        </p:spPr>
        <p:txBody>
          <a:bodyPr lIns="92556" tIns="46283" rIns="92556" bIns="46283"/>
          <a:lstStyle/>
          <a:p>
            <a:pPr defTabSz="907261"/>
            <a:fld id="{E5908F7E-4D1F-48E9-9898-4590CF20258C}" type="slidenum">
              <a:rPr lang="en-US" smtClean="0">
                <a:solidFill>
                  <a:srgbClr val="000000"/>
                </a:solidFill>
              </a:rPr>
              <a:pPr defTabSz="907261"/>
              <a:t>‹#›</a:t>
            </a:fld>
            <a:endParaRPr lang="en-US" dirty="0">
              <a:solidFill>
                <a:srgbClr val="000000"/>
              </a:solidFill>
            </a:endParaRPr>
          </a:p>
        </p:txBody>
      </p:sp>
    </p:spTree>
    <p:extLst>
      <p:ext uri="{BB962C8B-B14F-4D97-AF65-F5344CB8AC3E}">
        <p14:creationId xmlns:p14="http://schemas.microsoft.com/office/powerpoint/2010/main" val="21077552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1" y="471125"/>
            <a:ext cx="2507467" cy="537211"/>
          </a:xfrm>
          <a:prstGeom prst="rect">
            <a:avLst/>
          </a:prstGeom>
        </p:spPr>
      </p:pic>
    </p:spTree>
    <p:extLst>
      <p:ext uri="{BB962C8B-B14F-4D97-AF65-F5344CB8AC3E}">
        <p14:creationId xmlns:p14="http://schemas.microsoft.com/office/powerpoint/2010/main" val="66571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1" y="471125"/>
            <a:ext cx="2507467" cy="537211"/>
          </a:xfrm>
          <a:prstGeom prst="rect">
            <a:avLst/>
          </a:prstGeom>
        </p:spPr>
      </p:pic>
      <p:sp>
        <p:nvSpPr>
          <p:cNvPr id="5" name="Text Placeholder 4"/>
          <p:cNvSpPr>
            <a:spLocks noGrp="1"/>
          </p:cNvSpPr>
          <p:nvPr>
            <p:ph type="body" sz="quarter" idx="12" hasCustomPrompt="1"/>
          </p:nvPr>
        </p:nvSpPr>
        <p:spPr>
          <a:xfrm>
            <a:off x="269304" y="3878574"/>
            <a:ext cx="8964186"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75813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8" name="Picture 3" descr="C:\Users\Sarah\Documents\_SSD_Business\Client_collateral\MICROSOFT_DVD_ART\MICROSOFT PHOTOS\From Matt\006_Canada_BDO_Steve Payne.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1"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5" y="2082468"/>
            <a:ext cx="7172955" cy="1794808"/>
          </a:xfrm>
          <a:no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5" y="3869494"/>
            <a:ext cx="7172955" cy="1793104"/>
          </a:xfrm>
          <a:noFill/>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7"/>
            <a:ext cx="1522404" cy="326166"/>
          </a:xfrm>
          <a:prstGeom prst="rect">
            <a:avLst/>
          </a:prstGeom>
        </p:spPr>
      </p:pic>
    </p:spTree>
    <p:extLst>
      <p:ext uri="{BB962C8B-B14F-4D97-AF65-F5344CB8AC3E}">
        <p14:creationId xmlns:p14="http://schemas.microsoft.com/office/powerpoint/2010/main" val="3512059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11" name="Picture 2" descr="C:\Users\Sarah\Documents\_SSD_Business\Client_collateral\MICROSOFT_DVD_ART\MICROSOFT PHOTOS\Man.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1"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5" y="2082468"/>
            <a:ext cx="7172955" cy="1794808"/>
          </a:xfrm>
          <a:no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5" y="3869494"/>
            <a:ext cx="7172955" cy="1793104"/>
          </a:xfrm>
          <a:noFill/>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7"/>
            <a:ext cx="1522404" cy="326166"/>
          </a:xfrm>
          <a:prstGeom prst="rect">
            <a:avLst/>
          </a:prstGeom>
        </p:spPr>
      </p:pic>
    </p:spTree>
    <p:extLst>
      <p:ext uri="{BB962C8B-B14F-4D97-AF65-F5344CB8AC3E}">
        <p14:creationId xmlns:p14="http://schemas.microsoft.com/office/powerpoint/2010/main" val="3979419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9"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4"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1" y="2084173"/>
            <a:ext cx="7171399" cy="1793104"/>
          </a:xfrm>
          <a:noFill/>
        </p:spPr>
        <p:txBody>
          <a:bodyPr lIns="146304" tIns="91440" rIns="146304" bIns="91440" anchor="t" anchorCtr="0"/>
          <a:lstStyle>
            <a:lvl1pPr>
              <a:defRPr sz="588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1" y="3877276"/>
            <a:ext cx="7171399" cy="1794661"/>
          </a:xfrm>
          <a:noFill/>
        </p:spPr>
        <p:txBody>
          <a:bodyPr lIns="146304" tIns="109728" rIns="146304" bIns="109728">
            <a:noAutofit/>
          </a:bodyPr>
          <a:lstStyle>
            <a:lvl1pPr marL="0" indent="0">
              <a:spcBef>
                <a:spcPts val="0"/>
              </a:spcBef>
              <a:buNone/>
              <a:defRPr sz="3135"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64286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9382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86473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0978199"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256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633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34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367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1738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32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0800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5826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46605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6432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49743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56555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775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0102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51625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8257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6534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121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3">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827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332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44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6">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5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6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08"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2528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182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93715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ig Idea on Blu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3"/>
            <a:ext cx="11655840" cy="2840637"/>
          </a:xfrm>
        </p:spPr>
        <p:txBody>
          <a:bodyPr anchor="ctr"/>
          <a:lstStyle>
            <a:lvl1pPr algn="l">
              <a:defRPr sz="8626" baseline="0">
                <a:gradFill>
                  <a:gsLst>
                    <a:gs pos="13139">
                      <a:srgbClr val="FFFFFF"/>
                    </a:gs>
                    <a:gs pos="45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340959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Section Title Light Purple">
    <p:bg>
      <p:bgPr>
        <a:solidFill>
          <a:schemeClr val="accent3">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505209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0508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Section Title Light Purple">
    <p:bg>
      <p:bgPr>
        <a:solidFill>
          <a:schemeClr val="bg2">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43082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2_Section Title Purple">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982797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chemeClr val="accent3">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1540" y="3078166"/>
            <a:ext cx="3223861" cy="690695"/>
          </a:xfrm>
          <a:prstGeom prst="rect">
            <a:avLst/>
          </a:prstGeom>
        </p:spPr>
      </p:pic>
      <p:sp>
        <p:nvSpPr>
          <p:cNvPr id="4" name="Text Box 3"/>
          <p:cNvSpPr txBox="1">
            <a:spLocks noChangeArrowheads="1"/>
          </p:cNvSpPr>
          <p:nvPr userDrawn="1"/>
        </p:nvSpPr>
        <p:spPr bwMode="blackWhite">
          <a:xfrm>
            <a:off x="267683" y="5960378"/>
            <a:ext cx="10758655" cy="612823"/>
          </a:xfrm>
          <a:prstGeom prst="rect">
            <a:avLst/>
          </a:prstGeom>
        </p:spPr>
        <p:txBody>
          <a:bodyPr vert="horz" wrap="square" lIns="179259" tIns="143407" rIns="179259" bIns="143407" numCol="1" anchor="t" anchorCtr="0" compatLnSpc="1">
            <a:prstTxWarp prst="textNoShape">
              <a:avLst/>
            </a:prstTxWarp>
            <a:spAutoFit/>
          </a:bodyPr>
          <a:lstStyle/>
          <a:p>
            <a:pPr defTabSz="913748" eaLnBrk="0" fontAlgn="base" hangingPunct="0"/>
            <a:r>
              <a:rPr lang="en-US" sz="686"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13748" eaLnBrk="0" fontAlgn="base" hangingPunct="0"/>
            <a:r>
              <a:rPr lang="en-US" sz="686"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92286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4" y="3083654"/>
            <a:ext cx="3223868" cy="690695"/>
          </a:xfrm>
          <a:prstGeom prst="rect">
            <a:avLst/>
          </a:prstGeom>
        </p:spPr>
      </p:pic>
      <p:sp>
        <p:nvSpPr>
          <p:cNvPr id="4" name="Text Box 3"/>
          <p:cNvSpPr txBox="1">
            <a:spLocks noChangeArrowheads="1"/>
          </p:cNvSpPr>
          <p:nvPr userDrawn="1"/>
        </p:nvSpPr>
        <p:spPr bwMode="blackWhite">
          <a:xfrm>
            <a:off x="267683" y="5960378"/>
            <a:ext cx="10758655" cy="612823"/>
          </a:xfrm>
          <a:prstGeom prst="rect">
            <a:avLst/>
          </a:prstGeom>
        </p:spPr>
        <p:txBody>
          <a:bodyPr vert="horz" wrap="square" lIns="179259" tIns="143407" rIns="179259" bIns="143407" numCol="1" anchor="t" anchorCtr="0" compatLnSpc="1">
            <a:prstTxWarp prst="textNoShape">
              <a:avLst/>
            </a:prstTxWarp>
            <a:spAutoFit/>
          </a:bodyPr>
          <a:lstStyle/>
          <a:p>
            <a:pPr defTabSz="913748" eaLnBrk="0" fontAlgn="base" hangingPunct="0"/>
            <a:r>
              <a:rPr lang="en-US" sz="686" dirty="0">
                <a:gradFill>
                  <a:gsLst>
                    <a:gs pos="0">
                      <a:srgbClr val="505050"/>
                    </a:gs>
                    <a:gs pos="100000">
                      <a:srgbClr val="505050"/>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3748" eaLnBrk="0" fontAlgn="base"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016400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8749502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3">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9310818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1152571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33117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1957360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6">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4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3911689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5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4786018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310421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1563941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4"/>
            <a:ext cx="2507467" cy="537211"/>
          </a:xfrm>
          <a:prstGeom prst="rect">
            <a:avLst/>
          </a:prstGeom>
        </p:spPr>
      </p:pic>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98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8" name="Picture 3" descr="C:\Users\Sarah\Documents\_SSD_Business\Client_collateral\MICROSOFT_DVD_ART\MICROSOFT PHOTOS\From Matt\006_Canada_BDO_Steve Payne.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1052750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11" name="Picture 2" descr="C:\Users\Sarah\Documents\_SSD_Business\Client_collateral\MICROSOFT_DVD_ART\MICROSOFT PHOTOS\Man.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2011813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0" y="2084173"/>
            <a:ext cx="7171399" cy="1793104"/>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7276"/>
            <a:ext cx="7171399"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53738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5033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0912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453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0978199"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34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670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605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562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5736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29835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1151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19499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9414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44615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9709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30424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96306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454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4328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461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025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3">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03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745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29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00344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6">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1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5171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444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Big Idea on Blu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l">
              <a:defRPr sz="8627" baseline="0">
                <a:gradFill>
                  <a:gsLst>
                    <a:gs pos="13139">
                      <a:srgbClr val="FFFFFF"/>
                    </a:gs>
                    <a:gs pos="45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010040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_Section Title Light Purple">
    <p:bg>
      <p:bgPr>
        <a:solidFill>
          <a:schemeClr val="accent3">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073480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2_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2202398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3_Section Title Light Purple">
    <p:bg>
      <p:bgPr>
        <a:solidFill>
          <a:schemeClr val="bg2">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526535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2_Section Title Purple">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5820767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chemeClr val="accent3">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1539" y="3078165"/>
            <a:ext cx="3223861"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13924" eaLnBrk="0" fontAlgn="base" hangingPunct="0"/>
            <a:r>
              <a:rPr lang="en-US" sz="686"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532254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dirty="0">
                <a:gradFill>
                  <a:gsLst>
                    <a:gs pos="0">
                      <a:srgbClr val="505050"/>
                    </a:gs>
                    <a:gs pos="100000">
                      <a:srgbClr val="505050"/>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3924" eaLnBrk="0" fontAlgn="base"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2481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994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5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7214723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3">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61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91250620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6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688613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341599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6">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6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203559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7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40072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46440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574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74542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9581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6403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65509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84406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7681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944759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4266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2075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6235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7207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88215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2816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80900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2618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771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74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73456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35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05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9750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880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85104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140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85517644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146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347476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1284669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738004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3267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95905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8464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820613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18677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396273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69637008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279326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927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41642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9668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5175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713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867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847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39354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1223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989903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91284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6478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5202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7671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23371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35777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85573913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97694266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294378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0806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16180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14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888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65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57952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24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99607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97239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03600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150357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89626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963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33166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847340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46144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80185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4589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03457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09121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58014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82754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4459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1206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43568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18699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00437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725066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98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3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73867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942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2685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624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8166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374759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785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580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83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29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62683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0838324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477674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978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06454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9486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8344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6398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58688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0691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3699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05863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432301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35965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4226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841200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0336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4238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4432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1301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9979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85949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427306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392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4332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5445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7745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601407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73559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20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2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913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0299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550086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890248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149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320983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8425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5000" contrast="-3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507626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93044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13677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36727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04026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0517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54893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88259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47361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70535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53788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248001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98804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066837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1652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81997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338060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918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849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6840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69765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2644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958445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59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8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70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0863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45387574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437395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6475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330567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3350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69020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001411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509023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128483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31951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17719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6458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319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4535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729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856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83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285441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284301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82860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37969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6352985"/>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3131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56104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95280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08112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81345198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4020357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20714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089492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42967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059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160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868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051964"/>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9687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967277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600579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83874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54326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748991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300112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372187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7600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267822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65262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053793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3841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60164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941065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125160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2950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49078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05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179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436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99345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474313"/>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933603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31322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2871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778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614932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08159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433175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464551"/>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211546399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1723574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14867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372501"/>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25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089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43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30528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17241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7416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387983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909439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700300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045937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543437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21558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503417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59451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05651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11820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028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990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089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073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536898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2553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8331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8737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49727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1388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1324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34652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8045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511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2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716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4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476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9846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391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97229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564012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02512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17187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sp>
        <p:nvSpPr>
          <p:cNvPr id="8" name="Rectangle 7"/>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74206"/>
            <a:ext cx="1947103" cy="71604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7060" y="234377"/>
            <a:ext cx="1947103" cy="716042"/>
          </a:xfrm>
          <a:prstGeom prst="rect">
            <a:avLst/>
          </a:prstGeom>
        </p:spPr>
      </p:pic>
      <p:sp>
        <p:nvSpPr>
          <p:cNvPr id="10" name="TextBox 9"/>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505050"/>
                </a:solidFill>
                <a:ea typeface="Segoe UI" pitchFamily="34" charset="0"/>
                <a:cs typeface="Segoe UI" pitchFamily="34" charset="0"/>
              </a:rPr>
              <a:t>Click View &gt; Slide Master to insert a photo as a background behind the colored boxes.</a:t>
            </a:r>
          </a:p>
        </p:txBody>
      </p:sp>
      <p:sp>
        <p:nvSpPr>
          <p:cNvPr id="3" name="Text Placeholder 2"/>
          <p:cNvSpPr>
            <a:spLocks noGrp="1"/>
          </p:cNvSpPr>
          <p:nvPr>
            <p:ph type="body" sz="quarter" idx="16" hasCustomPrompt="1"/>
          </p:nvPr>
        </p:nvSpPr>
        <p:spPr>
          <a:xfrm>
            <a:off x="340302" y="4894384"/>
            <a:ext cx="5487829" cy="914400"/>
          </a:xfrm>
        </p:spPr>
        <p:txBody>
          <a:bodyPr>
            <a:normAutofit/>
          </a:bodyPr>
          <a:lstStyle>
            <a:lvl1pPr>
              <a:defRPr sz="1600">
                <a:solidFill>
                  <a:srgbClr val="000000"/>
                </a:solidFill>
              </a:defRPr>
            </a:lvl1pPr>
          </a:lstStyle>
          <a:p>
            <a:pPr lvl="0"/>
            <a:r>
              <a:rPr lang="en-US" dirty="0"/>
              <a:t>Speaker Name</a:t>
            </a:r>
          </a:p>
        </p:txBody>
      </p:sp>
      <p:sp>
        <p:nvSpPr>
          <p:cNvPr id="14" name="TextBox 13"/>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538520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 t="10785" r="8344" b="11544"/>
          <a:stretch/>
        </p:blipFill>
        <p:spPr>
          <a:xfrm>
            <a:off x="1" y="-42042"/>
            <a:ext cx="12191999" cy="6905297"/>
          </a:xfrm>
          <a:prstGeom prst="rect">
            <a:avLst/>
          </a:prstGeom>
        </p:spPr>
      </p:pic>
      <p:sp>
        <p:nvSpPr>
          <p:cNvPr id="5" name="TextBox 4"/>
          <p:cNvSpPr txBox="1"/>
          <p:nvPr userDrawn="1"/>
        </p:nvSpPr>
        <p:spPr>
          <a:xfrm>
            <a:off x="13660420" y="9412941"/>
            <a:ext cx="914638" cy="914400"/>
          </a:xfrm>
          <a:prstGeom prst="rect">
            <a:avLst/>
          </a:prstGeom>
        </p:spPr>
        <p:txBody>
          <a:bodyPr vert="horz" wrap="none" lIns="0" tIns="0" rIns="0" bIns="0" rtlCol="0" anchor="t">
            <a:noAutofit/>
          </a:bodyPr>
          <a:lstStyle/>
          <a:p>
            <a:pPr marL="171450" indent="-171450" defTabSz="1088105">
              <a:buClr>
                <a:srgbClr val="00BCF2"/>
              </a:buClr>
              <a:buFont typeface="Wingdings" pitchFamily="2" charset="2"/>
              <a:buChar char="§"/>
            </a:pPr>
            <a:endParaRPr lang="en-US" sz="1200" dirty="0">
              <a:solidFill>
                <a:prstClr val="white"/>
              </a:solidFill>
              <a:ea typeface="Segoe UI" pitchFamily="34" charset="0"/>
              <a:cs typeface="Segoe UI" pitchFamily="34" charset="0"/>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248" y="224439"/>
            <a:ext cx="1947103" cy="71604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18239" y="224438"/>
            <a:ext cx="1947103" cy="716042"/>
          </a:xfrm>
          <a:prstGeom prst="rect">
            <a:avLst/>
          </a:prstGeom>
        </p:spPr>
      </p:pic>
    </p:spTree>
    <p:extLst>
      <p:ext uri="{BB962C8B-B14F-4D97-AF65-F5344CB8AC3E}">
        <p14:creationId xmlns:p14="http://schemas.microsoft.com/office/powerpoint/2010/main" val="2397907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836437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24438"/>
            <a:ext cx="1947103" cy="71604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1610" y="274206"/>
            <a:ext cx="1947103" cy="716043"/>
          </a:xfrm>
          <a:prstGeom prst="rect">
            <a:avLst/>
          </a:prstGeom>
        </p:spPr>
      </p:pic>
      <p:sp>
        <p:nvSpPr>
          <p:cNvPr id="7" name="Rectangle 6"/>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prstClr val="white"/>
              </a:solidFill>
              <a:ea typeface="Segoe UI" pitchFamily="34" charset="0"/>
              <a:cs typeface="Segoe UI" pitchFamily="34" charset="0"/>
            </a:endParaRPr>
          </a:p>
        </p:txBody>
      </p:sp>
      <p:sp>
        <p:nvSpPr>
          <p:cNvPr id="8"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sp>
        <p:nvSpPr>
          <p:cNvPr id="3" name="Text Placeholder 2"/>
          <p:cNvSpPr>
            <a:spLocks noGrp="1"/>
          </p:cNvSpPr>
          <p:nvPr>
            <p:ph type="body" sz="quarter" idx="16" hasCustomPrompt="1"/>
          </p:nvPr>
        </p:nvSpPr>
        <p:spPr>
          <a:xfrm>
            <a:off x="354226" y="4900246"/>
            <a:ext cx="5487829" cy="823669"/>
          </a:xfrm>
        </p:spPr>
        <p:txBody>
          <a:bodyPr>
            <a:normAutofit/>
          </a:bodyPr>
          <a:lstStyle>
            <a:lvl1pPr>
              <a:defRPr sz="1600">
                <a:solidFill>
                  <a:srgbClr val="000000"/>
                </a:solidFill>
              </a:defRPr>
            </a:lvl1pPr>
          </a:lstStyle>
          <a:p>
            <a:pPr lvl="0"/>
            <a:r>
              <a:rPr lang="en-US" dirty="0"/>
              <a:t>Speaker Name</a:t>
            </a:r>
          </a:p>
        </p:txBody>
      </p:sp>
      <p:sp>
        <p:nvSpPr>
          <p:cNvPr id="9" name="TextBox 8"/>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2782329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355582" y="1600200"/>
            <a:ext cx="113456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91674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9085578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 y="0"/>
            <a:ext cx="12192000" cy="6858000"/>
          </a:xfrm>
        </p:spPr>
        <p:txBody>
          <a:bodyPr/>
          <a:lstStyle>
            <a:lvl1pPr>
              <a:defRPr/>
            </a:lvl1pPr>
          </a:lstStyle>
          <a:p>
            <a:r>
              <a:rPr lang="en-US" dirty="0"/>
              <a:t>Click to add picture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01839437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
          <p:cNvSpPr>
            <a:spLocks noGrp="1"/>
          </p:cNvSpPr>
          <p:nvPr>
            <p:ph type="body" sz="quarter" idx="13"/>
          </p:nvPr>
        </p:nvSpPr>
        <p:spPr>
          <a:xfrm>
            <a:off x="3048000" y="6467476"/>
            <a:ext cx="8382000" cy="388938"/>
          </a:xfrm>
          <a:prstGeom prst="rect">
            <a:avLst/>
          </a:prstGeom>
        </p:spPr>
        <p:txBody>
          <a:bodyPr anchor="ctr"/>
          <a:lstStyle>
            <a:lvl1pPr marL="0" indent="0">
              <a:buNone/>
              <a:defRPr sz="800">
                <a:solidFill>
                  <a:schemeClr val="tx1"/>
                </a:solidFill>
              </a:defRPr>
            </a:lvl1pPr>
          </a:lstStyle>
          <a:p>
            <a:pPr lvl="0"/>
            <a:r>
              <a:rPr lang="en-US"/>
              <a:t>Click to edit Master text styles</a:t>
            </a: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Tree>
    <p:extLst>
      <p:ext uri="{BB962C8B-B14F-4D97-AF65-F5344CB8AC3E}">
        <p14:creationId xmlns:p14="http://schemas.microsoft.com/office/powerpoint/2010/main" val="15114287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10GRID2a.jpg"/>
          <p:cNvPicPr>
            <a:picLocks noChangeAspect="1"/>
          </p:cNvPicPr>
          <p:nvPr userDrawn="1"/>
        </p:nvPicPr>
        <p:blipFill>
          <a:blip r:embed="rId2">
            <a:alphaModFix amt="58000"/>
            <a:extLst>
              <a:ext uri="{28A0092B-C50C-407E-A947-70E740481C1C}">
                <a14:useLocalDpi xmlns:a14="http://schemas.microsoft.com/office/drawing/2010/main"/>
              </a:ext>
            </a:extLst>
          </a:blip>
          <a:stretch>
            <a:fillRect/>
          </a:stretch>
        </p:blipFill>
        <p:spPr>
          <a:xfrm>
            <a:off x="0" y="-1"/>
            <a:ext cx="12192826" cy="6856679"/>
          </a:xfrm>
          <a:prstGeom prst="rect">
            <a:avLst/>
          </a:prstGeom>
        </p:spPr>
      </p:pic>
      <p:grpSp>
        <p:nvGrpSpPr>
          <p:cNvPr id="2" name="Group 1"/>
          <p:cNvGrpSpPr/>
          <p:nvPr userDrawn="1"/>
        </p:nvGrpSpPr>
        <p:grpSpPr>
          <a:xfrm>
            <a:off x="185326" y="2326039"/>
            <a:ext cx="11836065" cy="4398590"/>
            <a:chOff x="185277" y="2326039"/>
            <a:chExt cx="12064064" cy="4484488"/>
          </a:xfrm>
        </p:grpSpPr>
        <p:sp>
          <p:nvSpPr>
            <p:cNvPr id="8" name="Rectangle 7"/>
            <p:cNvSpPr/>
            <p:nvPr userDrawn="1"/>
          </p:nvSpPr>
          <p:spPr bwMode="auto">
            <a:xfrm>
              <a:off x="18527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userDrawn="1"/>
          </p:nvSpPr>
          <p:spPr bwMode="auto">
            <a:xfrm>
              <a:off x="170027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9"/>
            <p:cNvSpPr/>
            <p:nvPr userDrawn="1"/>
          </p:nvSpPr>
          <p:spPr bwMode="auto">
            <a:xfrm>
              <a:off x="3215265"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Rectangle 10"/>
            <p:cNvSpPr/>
            <p:nvPr userDrawn="1"/>
          </p:nvSpPr>
          <p:spPr bwMode="auto">
            <a:xfrm>
              <a:off x="4730259"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 name="Rectangle 11"/>
            <p:cNvSpPr/>
            <p:nvPr userDrawn="1"/>
          </p:nvSpPr>
          <p:spPr bwMode="auto">
            <a:xfrm>
              <a:off x="6245253"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ectangle 12"/>
            <p:cNvSpPr/>
            <p:nvPr userDrawn="1"/>
          </p:nvSpPr>
          <p:spPr bwMode="auto">
            <a:xfrm>
              <a:off x="776024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userDrawn="1"/>
          </p:nvSpPr>
          <p:spPr bwMode="auto">
            <a:xfrm>
              <a:off x="927524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5" name="Group 14"/>
            <p:cNvGrpSpPr/>
            <p:nvPr userDrawn="1"/>
          </p:nvGrpSpPr>
          <p:grpSpPr>
            <a:xfrm>
              <a:off x="185277" y="2326039"/>
              <a:ext cx="12064064" cy="1459104"/>
              <a:chOff x="185277" y="2031977"/>
              <a:chExt cx="12064064" cy="1459104"/>
            </a:xfrm>
          </p:grpSpPr>
          <p:sp>
            <p:nvSpPr>
              <p:cNvPr id="16" name="Rectangle 15"/>
              <p:cNvSpPr/>
              <p:nvPr/>
            </p:nvSpPr>
            <p:spPr bwMode="auto">
              <a:xfrm>
                <a:off x="18527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 name="Rectangle 16"/>
              <p:cNvSpPr/>
              <p:nvPr/>
            </p:nvSpPr>
            <p:spPr bwMode="auto">
              <a:xfrm>
                <a:off x="170027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ectangle 17"/>
              <p:cNvSpPr/>
              <p:nvPr/>
            </p:nvSpPr>
            <p:spPr bwMode="auto">
              <a:xfrm>
                <a:off x="3215265"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730259"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ectangle 19"/>
              <p:cNvSpPr/>
              <p:nvPr/>
            </p:nvSpPr>
            <p:spPr bwMode="auto">
              <a:xfrm>
                <a:off x="6245253"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bwMode="auto">
              <a:xfrm>
                <a:off x="776024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ectangle 21"/>
              <p:cNvSpPr/>
              <p:nvPr/>
            </p:nvSpPr>
            <p:spPr bwMode="auto">
              <a:xfrm>
                <a:off x="927524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1079023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24" name="Group 23"/>
            <p:cNvGrpSpPr/>
            <p:nvPr userDrawn="1"/>
          </p:nvGrpSpPr>
          <p:grpSpPr>
            <a:xfrm>
              <a:off x="185277" y="3845414"/>
              <a:ext cx="12064064" cy="1459104"/>
              <a:chOff x="185277" y="3564719"/>
              <a:chExt cx="12064064" cy="1459104"/>
            </a:xfrm>
          </p:grpSpPr>
          <p:sp>
            <p:nvSpPr>
              <p:cNvPr id="25" name="Rectangle 24"/>
              <p:cNvSpPr/>
              <p:nvPr/>
            </p:nvSpPr>
            <p:spPr bwMode="auto">
              <a:xfrm>
                <a:off x="18527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70027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3215265"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4730259"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Rectangle 28"/>
              <p:cNvSpPr/>
              <p:nvPr/>
            </p:nvSpPr>
            <p:spPr bwMode="auto">
              <a:xfrm>
                <a:off x="6245253"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 name="Rectangle 29"/>
              <p:cNvSpPr/>
              <p:nvPr/>
            </p:nvSpPr>
            <p:spPr bwMode="auto">
              <a:xfrm>
                <a:off x="776024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bwMode="auto">
              <a:xfrm>
                <a:off x="927524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p:cNvSpPr/>
              <p:nvPr/>
            </p:nvSpPr>
            <p:spPr bwMode="auto">
              <a:xfrm>
                <a:off x="1079023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3" name="Rectangle 32"/>
            <p:cNvSpPr/>
            <p:nvPr userDrawn="1"/>
          </p:nvSpPr>
          <p:spPr bwMode="auto">
            <a:xfrm>
              <a:off x="1079023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4" name="Title 1"/>
          <p:cNvSpPr>
            <a:spLocks noGrp="1"/>
          </p:cNvSpPr>
          <p:nvPr>
            <p:ph type="title"/>
          </p:nvPr>
        </p:nvSpPr>
        <p:spPr>
          <a:xfrm>
            <a:off x="79397" y="267869"/>
            <a:ext cx="12192000" cy="646042"/>
          </a:xfrm>
        </p:spPr>
        <p:txBody>
          <a:bodyPr>
            <a:noAutofit/>
          </a:bodyPr>
          <a:lstStyle>
            <a:lvl1pPr>
              <a:defRPr/>
            </a:lvl1pPr>
          </a:lstStyle>
          <a:p>
            <a:r>
              <a:rPr lang="en-US"/>
              <a:t>Click to edit Master title style</a:t>
            </a:r>
            <a:endParaRPr lang="en-US" dirty="0"/>
          </a:p>
        </p:txBody>
      </p:sp>
      <p:sp>
        <p:nvSpPr>
          <p:cNvPr id="35"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0505171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ransition p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73766"/>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rgbClr val="000000"/>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313091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483476"/>
            <a:ext cx="12190821" cy="7354540"/>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587376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
            <a:ext cx="12218900" cy="6871063"/>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6" name="Rectangle 5"/>
          <p:cNvSpPr/>
          <p:nvPr userDrawn="1"/>
        </p:nvSpPr>
        <p:spPr>
          <a:xfrm>
            <a:off x="274710" y="2582863"/>
            <a:ext cx="6911355" cy="3664420"/>
          </a:xfrm>
          <a:prstGeom prst="rect">
            <a:avLst/>
          </a:prstGeom>
          <a:solidFill>
            <a:srgbClr val="002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FAADACFB-7C71-4E89-89D2-7BBA40B7BFA9}"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336155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4367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0968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812543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9329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14308727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3823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79449100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6935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0153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txBox="1">
            <a:spLocks/>
          </p:cNvSpPr>
          <p:nvPr userDrawn="1"/>
        </p:nvSpPr>
        <p:spPr>
          <a:xfrm>
            <a:off x="11742869" y="6496050"/>
            <a:ext cx="449131" cy="361950"/>
          </a:xfrm>
          <a:prstGeom prst="rect">
            <a:avLst/>
          </a:prstGeom>
        </p:spPr>
        <p:txBody>
          <a:bodyPr lIns="92556" tIns="46283" rIns="92556" bIns="46283"/>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7261">
              <a:defRPr/>
            </a:pPr>
            <a:fld id="{E5908F7E-4D1F-48E9-9898-4590CF20258C}" type="slidenum">
              <a:rPr lang="en-US" sz="1000" smtClean="0">
                <a:solidFill>
                  <a:prstClr val="black"/>
                </a:solidFill>
              </a:rPr>
              <a:pPr defTabSz="907261">
                <a:defRPr/>
              </a:pPr>
              <a:t>‹#›</a:t>
            </a:fld>
            <a:endParaRPr lang="en-US" sz="1000" dirty="0">
              <a:solidFill>
                <a:prstClr val="black"/>
              </a:solidFill>
            </a:endParaRPr>
          </a:p>
        </p:txBody>
      </p:sp>
    </p:spTree>
    <p:extLst>
      <p:ext uri="{BB962C8B-B14F-4D97-AF65-F5344CB8AC3E}">
        <p14:creationId xmlns:p14="http://schemas.microsoft.com/office/powerpoint/2010/main" val="10288060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4"/>
          </p:nvPr>
        </p:nvSpPr>
        <p:spPr>
          <a:xfrm>
            <a:off x="11633839" y="6457950"/>
            <a:ext cx="582481" cy="190308"/>
          </a:xfrm>
          <a:prstGeom prst="rect">
            <a:avLst/>
          </a:prstGeom>
        </p:spPr>
        <p:txBody>
          <a:bodyPr lIns="92556" tIns="46283" rIns="92556" bIns="46283"/>
          <a:lstStyle/>
          <a:p>
            <a:pPr defTabSz="907261"/>
            <a:fld id="{E5908F7E-4D1F-48E9-9898-4590CF20258C}" type="slidenum">
              <a:rPr lang="en-US" smtClean="0">
                <a:solidFill>
                  <a:srgbClr val="000000"/>
                </a:solidFill>
              </a:rPr>
              <a:pPr defTabSz="907261"/>
              <a:t>‹#›</a:t>
            </a:fld>
            <a:endParaRPr lang="en-US" dirty="0">
              <a:solidFill>
                <a:srgbClr val="000000"/>
              </a:solidFill>
            </a:endParaRPr>
          </a:p>
        </p:txBody>
      </p:sp>
    </p:spTree>
    <p:extLst>
      <p:ext uri="{BB962C8B-B14F-4D97-AF65-F5344CB8AC3E}">
        <p14:creationId xmlns:p14="http://schemas.microsoft.com/office/powerpoint/2010/main" val="17155502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184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4446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sp>
        <p:nvSpPr>
          <p:cNvPr id="8" name="Rectangle 7"/>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74206"/>
            <a:ext cx="1947103" cy="71604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7060" y="234377"/>
            <a:ext cx="1947103" cy="716042"/>
          </a:xfrm>
          <a:prstGeom prst="rect">
            <a:avLst/>
          </a:prstGeom>
        </p:spPr>
      </p:pic>
      <p:sp>
        <p:nvSpPr>
          <p:cNvPr id="10" name="TextBox 9"/>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505050"/>
                </a:solidFill>
                <a:ea typeface="Segoe UI" pitchFamily="34" charset="0"/>
                <a:cs typeface="Segoe UI" pitchFamily="34" charset="0"/>
              </a:rPr>
              <a:t>Click View &gt; Slide Master to insert a photo as a background behind the colored boxes.</a:t>
            </a:r>
          </a:p>
        </p:txBody>
      </p:sp>
      <p:sp>
        <p:nvSpPr>
          <p:cNvPr id="3" name="Text Placeholder 2"/>
          <p:cNvSpPr>
            <a:spLocks noGrp="1"/>
          </p:cNvSpPr>
          <p:nvPr>
            <p:ph type="body" sz="quarter" idx="16" hasCustomPrompt="1"/>
          </p:nvPr>
        </p:nvSpPr>
        <p:spPr>
          <a:xfrm>
            <a:off x="340302" y="4894384"/>
            <a:ext cx="5487829" cy="914400"/>
          </a:xfrm>
        </p:spPr>
        <p:txBody>
          <a:bodyPr>
            <a:normAutofit/>
          </a:bodyPr>
          <a:lstStyle>
            <a:lvl1pPr>
              <a:defRPr sz="1600">
                <a:solidFill>
                  <a:srgbClr val="000000"/>
                </a:solidFill>
              </a:defRPr>
            </a:lvl1pPr>
          </a:lstStyle>
          <a:p>
            <a:pPr lvl="0"/>
            <a:r>
              <a:rPr lang="en-US" dirty="0"/>
              <a:t>Speaker Name</a:t>
            </a:r>
          </a:p>
        </p:txBody>
      </p:sp>
      <p:sp>
        <p:nvSpPr>
          <p:cNvPr id="14" name="TextBox 13"/>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424329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 t="10785" r="8344" b="11544"/>
          <a:stretch/>
        </p:blipFill>
        <p:spPr>
          <a:xfrm>
            <a:off x="1" y="-42042"/>
            <a:ext cx="12191999" cy="6905297"/>
          </a:xfrm>
          <a:prstGeom prst="rect">
            <a:avLst/>
          </a:prstGeom>
        </p:spPr>
      </p:pic>
      <p:sp>
        <p:nvSpPr>
          <p:cNvPr id="5" name="TextBox 4"/>
          <p:cNvSpPr txBox="1"/>
          <p:nvPr userDrawn="1"/>
        </p:nvSpPr>
        <p:spPr>
          <a:xfrm>
            <a:off x="13660420" y="9412941"/>
            <a:ext cx="914638" cy="914400"/>
          </a:xfrm>
          <a:prstGeom prst="rect">
            <a:avLst/>
          </a:prstGeom>
        </p:spPr>
        <p:txBody>
          <a:bodyPr vert="horz" wrap="none" lIns="0" tIns="0" rIns="0" bIns="0" rtlCol="0" anchor="t">
            <a:noAutofit/>
          </a:bodyPr>
          <a:lstStyle/>
          <a:p>
            <a:pPr marL="171450" indent="-171450" defTabSz="1088105">
              <a:buClr>
                <a:srgbClr val="00BCF2"/>
              </a:buClr>
              <a:buFont typeface="Wingdings" pitchFamily="2" charset="2"/>
              <a:buChar char="§"/>
            </a:pPr>
            <a:endParaRPr lang="en-US" sz="1200" dirty="0">
              <a:solidFill>
                <a:prstClr val="white"/>
              </a:solidFill>
              <a:ea typeface="Segoe UI" pitchFamily="34" charset="0"/>
              <a:cs typeface="Segoe UI" pitchFamily="34" charset="0"/>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248" y="224439"/>
            <a:ext cx="1947103" cy="71604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18239" y="224438"/>
            <a:ext cx="1947103" cy="716042"/>
          </a:xfrm>
          <a:prstGeom prst="rect">
            <a:avLst/>
          </a:prstGeom>
        </p:spPr>
      </p:pic>
    </p:spTree>
    <p:extLst>
      <p:ext uri="{BB962C8B-B14F-4D97-AF65-F5344CB8AC3E}">
        <p14:creationId xmlns:p14="http://schemas.microsoft.com/office/powerpoint/2010/main" val="304328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24438"/>
            <a:ext cx="1947103" cy="71604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1610" y="274206"/>
            <a:ext cx="1947103" cy="716043"/>
          </a:xfrm>
          <a:prstGeom prst="rect">
            <a:avLst/>
          </a:prstGeom>
        </p:spPr>
      </p:pic>
      <p:sp>
        <p:nvSpPr>
          <p:cNvPr id="7" name="Rectangle 6"/>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prstClr val="white"/>
              </a:solidFill>
              <a:ea typeface="Segoe UI" pitchFamily="34" charset="0"/>
              <a:cs typeface="Segoe UI" pitchFamily="34" charset="0"/>
            </a:endParaRPr>
          </a:p>
        </p:txBody>
      </p:sp>
      <p:sp>
        <p:nvSpPr>
          <p:cNvPr id="8"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sp>
        <p:nvSpPr>
          <p:cNvPr id="3" name="Text Placeholder 2"/>
          <p:cNvSpPr>
            <a:spLocks noGrp="1"/>
          </p:cNvSpPr>
          <p:nvPr>
            <p:ph type="body" sz="quarter" idx="16" hasCustomPrompt="1"/>
          </p:nvPr>
        </p:nvSpPr>
        <p:spPr>
          <a:xfrm>
            <a:off x="354226" y="4900246"/>
            <a:ext cx="5487829" cy="823669"/>
          </a:xfrm>
        </p:spPr>
        <p:txBody>
          <a:bodyPr>
            <a:normAutofit/>
          </a:bodyPr>
          <a:lstStyle>
            <a:lvl1pPr>
              <a:defRPr sz="1600">
                <a:solidFill>
                  <a:srgbClr val="000000"/>
                </a:solidFill>
              </a:defRPr>
            </a:lvl1pPr>
          </a:lstStyle>
          <a:p>
            <a:pPr lvl="0"/>
            <a:r>
              <a:rPr lang="en-US" dirty="0"/>
              <a:t>Speaker Name</a:t>
            </a:r>
          </a:p>
        </p:txBody>
      </p:sp>
      <p:sp>
        <p:nvSpPr>
          <p:cNvPr id="9" name="TextBox 8"/>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3079429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355582" y="1600200"/>
            <a:ext cx="113456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33669090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154883619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 y="0"/>
            <a:ext cx="12192000" cy="6858000"/>
          </a:xfrm>
        </p:spPr>
        <p:txBody>
          <a:bodyPr/>
          <a:lstStyle>
            <a:lvl1pPr>
              <a:defRPr/>
            </a:lvl1pPr>
          </a:lstStyle>
          <a:p>
            <a:r>
              <a:rPr lang="en-US" dirty="0"/>
              <a:t>Click to add picture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1277973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
          <p:cNvSpPr>
            <a:spLocks noGrp="1"/>
          </p:cNvSpPr>
          <p:nvPr>
            <p:ph type="body" sz="quarter" idx="13"/>
          </p:nvPr>
        </p:nvSpPr>
        <p:spPr>
          <a:xfrm>
            <a:off x="3048000" y="6467476"/>
            <a:ext cx="8382000" cy="388938"/>
          </a:xfrm>
          <a:prstGeom prst="rect">
            <a:avLst/>
          </a:prstGeom>
        </p:spPr>
        <p:txBody>
          <a:bodyPr anchor="ctr"/>
          <a:lstStyle>
            <a:lvl1pPr marL="0" indent="0">
              <a:buNone/>
              <a:defRPr sz="800">
                <a:solidFill>
                  <a:schemeClr val="tx1"/>
                </a:solidFill>
              </a:defRPr>
            </a:lvl1pPr>
          </a:lstStyle>
          <a:p>
            <a:pPr lvl="0"/>
            <a:r>
              <a:rPr lang="en-US"/>
              <a:t>Click to edit Master text styles</a:t>
            </a: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Tree>
    <p:extLst>
      <p:ext uri="{BB962C8B-B14F-4D97-AF65-F5344CB8AC3E}">
        <p14:creationId xmlns:p14="http://schemas.microsoft.com/office/powerpoint/2010/main" val="41966539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10GRID2a.jpg"/>
          <p:cNvPicPr>
            <a:picLocks noChangeAspect="1"/>
          </p:cNvPicPr>
          <p:nvPr userDrawn="1"/>
        </p:nvPicPr>
        <p:blipFill>
          <a:blip r:embed="rId2">
            <a:alphaModFix amt="58000"/>
            <a:extLst>
              <a:ext uri="{28A0092B-C50C-407E-A947-70E740481C1C}">
                <a14:useLocalDpi xmlns:a14="http://schemas.microsoft.com/office/drawing/2010/main"/>
              </a:ext>
            </a:extLst>
          </a:blip>
          <a:stretch>
            <a:fillRect/>
          </a:stretch>
        </p:blipFill>
        <p:spPr>
          <a:xfrm>
            <a:off x="0" y="-1"/>
            <a:ext cx="12192826" cy="6856679"/>
          </a:xfrm>
          <a:prstGeom prst="rect">
            <a:avLst/>
          </a:prstGeom>
        </p:spPr>
      </p:pic>
      <p:grpSp>
        <p:nvGrpSpPr>
          <p:cNvPr id="2" name="Group 1"/>
          <p:cNvGrpSpPr/>
          <p:nvPr userDrawn="1"/>
        </p:nvGrpSpPr>
        <p:grpSpPr>
          <a:xfrm>
            <a:off x="185326" y="2326039"/>
            <a:ext cx="11836065" cy="4398590"/>
            <a:chOff x="185277" y="2326039"/>
            <a:chExt cx="12064064" cy="4484488"/>
          </a:xfrm>
        </p:grpSpPr>
        <p:sp>
          <p:nvSpPr>
            <p:cNvPr id="8" name="Rectangle 7"/>
            <p:cNvSpPr/>
            <p:nvPr userDrawn="1"/>
          </p:nvSpPr>
          <p:spPr bwMode="auto">
            <a:xfrm>
              <a:off x="18527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userDrawn="1"/>
          </p:nvSpPr>
          <p:spPr bwMode="auto">
            <a:xfrm>
              <a:off x="170027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9"/>
            <p:cNvSpPr/>
            <p:nvPr userDrawn="1"/>
          </p:nvSpPr>
          <p:spPr bwMode="auto">
            <a:xfrm>
              <a:off x="3215265"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Rectangle 10"/>
            <p:cNvSpPr/>
            <p:nvPr userDrawn="1"/>
          </p:nvSpPr>
          <p:spPr bwMode="auto">
            <a:xfrm>
              <a:off x="4730259"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 name="Rectangle 11"/>
            <p:cNvSpPr/>
            <p:nvPr userDrawn="1"/>
          </p:nvSpPr>
          <p:spPr bwMode="auto">
            <a:xfrm>
              <a:off x="6245253"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ectangle 12"/>
            <p:cNvSpPr/>
            <p:nvPr userDrawn="1"/>
          </p:nvSpPr>
          <p:spPr bwMode="auto">
            <a:xfrm>
              <a:off x="776024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userDrawn="1"/>
          </p:nvSpPr>
          <p:spPr bwMode="auto">
            <a:xfrm>
              <a:off x="927524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5" name="Group 14"/>
            <p:cNvGrpSpPr/>
            <p:nvPr userDrawn="1"/>
          </p:nvGrpSpPr>
          <p:grpSpPr>
            <a:xfrm>
              <a:off x="185277" y="2326039"/>
              <a:ext cx="12064064" cy="1459104"/>
              <a:chOff x="185277" y="2031977"/>
              <a:chExt cx="12064064" cy="1459104"/>
            </a:xfrm>
          </p:grpSpPr>
          <p:sp>
            <p:nvSpPr>
              <p:cNvPr id="16" name="Rectangle 15"/>
              <p:cNvSpPr/>
              <p:nvPr/>
            </p:nvSpPr>
            <p:spPr bwMode="auto">
              <a:xfrm>
                <a:off x="18527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 name="Rectangle 16"/>
              <p:cNvSpPr/>
              <p:nvPr/>
            </p:nvSpPr>
            <p:spPr bwMode="auto">
              <a:xfrm>
                <a:off x="170027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ectangle 17"/>
              <p:cNvSpPr/>
              <p:nvPr/>
            </p:nvSpPr>
            <p:spPr bwMode="auto">
              <a:xfrm>
                <a:off x="3215265"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730259"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ectangle 19"/>
              <p:cNvSpPr/>
              <p:nvPr/>
            </p:nvSpPr>
            <p:spPr bwMode="auto">
              <a:xfrm>
                <a:off x="6245253"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bwMode="auto">
              <a:xfrm>
                <a:off x="776024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ectangle 21"/>
              <p:cNvSpPr/>
              <p:nvPr/>
            </p:nvSpPr>
            <p:spPr bwMode="auto">
              <a:xfrm>
                <a:off x="927524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1079023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24" name="Group 23"/>
            <p:cNvGrpSpPr/>
            <p:nvPr userDrawn="1"/>
          </p:nvGrpSpPr>
          <p:grpSpPr>
            <a:xfrm>
              <a:off x="185277" y="3845414"/>
              <a:ext cx="12064064" cy="1459104"/>
              <a:chOff x="185277" y="3564719"/>
              <a:chExt cx="12064064" cy="1459104"/>
            </a:xfrm>
          </p:grpSpPr>
          <p:sp>
            <p:nvSpPr>
              <p:cNvPr id="25" name="Rectangle 24"/>
              <p:cNvSpPr/>
              <p:nvPr/>
            </p:nvSpPr>
            <p:spPr bwMode="auto">
              <a:xfrm>
                <a:off x="18527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70027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3215265"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4730259"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Rectangle 28"/>
              <p:cNvSpPr/>
              <p:nvPr/>
            </p:nvSpPr>
            <p:spPr bwMode="auto">
              <a:xfrm>
                <a:off x="6245253"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 name="Rectangle 29"/>
              <p:cNvSpPr/>
              <p:nvPr/>
            </p:nvSpPr>
            <p:spPr bwMode="auto">
              <a:xfrm>
                <a:off x="776024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bwMode="auto">
              <a:xfrm>
                <a:off x="927524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p:cNvSpPr/>
              <p:nvPr/>
            </p:nvSpPr>
            <p:spPr bwMode="auto">
              <a:xfrm>
                <a:off x="1079023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3" name="Rectangle 32"/>
            <p:cNvSpPr/>
            <p:nvPr userDrawn="1"/>
          </p:nvSpPr>
          <p:spPr bwMode="auto">
            <a:xfrm>
              <a:off x="1079023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4" name="Title 1"/>
          <p:cNvSpPr>
            <a:spLocks noGrp="1"/>
          </p:cNvSpPr>
          <p:nvPr>
            <p:ph type="title"/>
          </p:nvPr>
        </p:nvSpPr>
        <p:spPr>
          <a:xfrm>
            <a:off x="79397" y="267869"/>
            <a:ext cx="12192000" cy="646042"/>
          </a:xfrm>
        </p:spPr>
        <p:txBody>
          <a:bodyPr>
            <a:noAutofit/>
          </a:bodyPr>
          <a:lstStyle>
            <a:lvl1pPr>
              <a:defRPr/>
            </a:lvl1pPr>
          </a:lstStyle>
          <a:p>
            <a:r>
              <a:rPr lang="en-US"/>
              <a:t>Click to edit Master title style</a:t>
            </a:r>
            <a:endParaRPr lang="en-US" dirty="0"/>
          </a:p>
        </p:txBody>
      </p:sp>
      <p:sp>
        <p:nvSpPr>
          <p:cNvPr id="35"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6994109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ransition p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73766"/>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rgbClr val="000000"/>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894501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483476"/>
            <a:ext cx="12190821" cy="7354540"/>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960218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image" Target="../media/image29.png"/><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slideLayout" Target="../slideLayouts/slideLayout344.xml"/><Relationship Id="rId3" Type="http://schemas.openxmlformats.org/officeDocument/2006/relationships/slideLayout" Target="../slideLayouts/slideLayout321.xml"/><Relationship Id="rId21" Type="http://schemas.openxmlformats.org/officeDocument/2006/relationships/slideLayout" Target="../slideLayouts/slideLayout339.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29" Type="http://schemas.openxmlformats.org/officeDocument/2006/relationships/theme" Target="../theme/theme11.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image" Target="../media/image29.png"/></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image" Target="../media/image1.png"/><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theme" Target="../theme/theme12.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8" Type="http://schemas.openxmlformats.org/officeDocument/2006/relationships/slideLayout" Target="../slideLayouts/slideLayout354.xml"/><Relationship Id="rId3" Type="http://schemas.openxmlformats.org/officeDocument/2006/relationships/slideLayout" Target="../slideLayouts/slideLayout34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image" Target="../media/image1.png"/><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theme" Target="../theme/theme13.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1.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41" Type="http://schemas.openxmlformats.org/officeDocument/2006/relationships/slideLayout" Target="../slideLayouts/slideLayout194.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theme" Target="../theme/theme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8" Type="http://schemas.openxmlformats.org/officeDocument/2006/relationships/slideLayout" Target="../slideLayouts/slideLayout161.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theme" Target="../theme/theme7.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image" Target="../media/image29.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image" Target="../media/image1.png"/><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theme" Target="../theme/theme8.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theme" Target="../theme/theme9.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2033135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859" r:id="rId23"/>
    <p:sldLayoutId id="2147483858"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4074" r:id="rId35"/>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87612516"/>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 id="2147484167" r:id="rId26"/>
    <p:sldLayoutId id="2147484168" r:id="rId27"/>
    <p:sldLayoutId id="2147484169" r:id="rId28"/>
    <p:sldLayoutId id="2147484170"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52632346"/>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083554341"/>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 id="2147484228" r:id="rId27"/>
    <p:sldLayoutId id="2147484229" r:id="rId28"/>
    <p:sldLayoutId id="2147484230" r:id="rId29"/>
    <p:sldLayoutId id="2147484231" r:id="rId30"/>
    <p:sldLayoutId id="2147484232" r:id="rId31"/>
    <p:sldLayoutId id="2147484233" r:id="rId32"/>
    <p:sldLayoutId id="2147484235" r:id="rId33"/>
    <p:sldLayoutId id="2147484236" r:id="rId34"/>
    <p:sldLayoutId id="2147484237" r:id="rId35"/>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870269164"/>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 id="2147484271" r:id="rId30"/>
    <p:sldLayoutId id="2147484272" r:id="rId31"/>
    <p:sldLayoutId id="2147484273" r:id="rId32"/>
    <p:sldLayoutId id="2147484275" r:id="rId33"/>
    <p:sldLayoutId id="2147484276" r:id="rId34"/>
    <p:sldLayoutId id="2147484277" r:id="rId35"/>
    <p:sldLayoutId id="2147484280" r:id="rId36"/>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10325051" y="1919665"/>
            <a:ext cx="4214127" cy="401304"/>
          </a:xfrm>
          <a:prstGeom prst="rect">
            <a:avLst/>
          </a:prstGeom>
        </p:spPr>
      </p:pic>
    </p:spTree>
    <p:extLst>
      <p:ext uri="{BB962C8B-B14F-4D97-AF65-F5344CB8AC3E}">
        <p14:creationId xmlns:p14="http://schemas.microsoft.com/office/powerpoint/2010/main" val="399164577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97" y="267869"/>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344124" y="1600200"/>
            <a:ext cx="11327267"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398837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4000" r:id="rId22"/>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tx1"/>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chemeClr val="accent4"/>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55">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872">
          <p15:clr>
            <a:srgbClr val="5ACBF0"/>
          </p15:clr>
        </p15:guide>
        <p15:guide id="16" orient="horz" pos="1296">
          <p15:clr>
            <a:srgbClr val="5ACBF0"/>
          </p15:clr>
        </p15:guide>
        <p15:guide id="17" orient="horz" pos="720">
          <p15:clr>
            <a:srgbClr val="5ACBF0"/>
          </p15:clr>
        </p15:guide>
        <p15:guide id="18" orient="horz" pos="144">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orient="horz" pos="2160">
          <p15:clr>
            <a:srgbClr val="F26B43"/>
          </p15:clr>
        </p15:guide>
        <p15:guide id="24" orient="horz" pos="240">
          <p15:clr>
            <a:srgbClr val="F26B43"/>
          </p15:clr>
        </p15:guide>
        <p15:guide id="25" orient="horz" pos="4080">
          <p15:clr>
            <a:srgbClr val="F26B43"/>
          </p15:clr>
        </p15:guide>
        <p15:guide id="26" pos="3839">
          <p15:clr>
            <a:srgbClr val="F26B43"/>
          </p15:clr>
        </p15:guide>
        <p15:guide id="27" pos="191">
          <p15:clr>
            <a:srgbClr val="F26B43"/>
          </p15:clr>
        </p15:guide>
        <p15:guide id="28" pos="748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97" y="267869"/>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344124" y="1600200"/>
            <a:ext cx="11327267"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08128663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tx1"/>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chemeClr val="accent4"/>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55">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872">
          <p15:clr>
            <a:srgbClr val="5ACBF0"/>
          </p15:clr>
        </p15:guide>
        <p15:guide id="16" orient="horz" pos="1296">
          <p15:clr>
            <a:srgbClr val="5ACBF0"/>
          </p15:clr>
        </p15:guide>
        <p15:guide id="17" orient="horz" pos="720">
          <p15:clr>
            <a:srgbClr val="5ACBF0"/>
          </p15:clr>
        </p15:guide>
        <p15:guide id="18" orient="horz" pos="144">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orient="horz" pos="2160">
          <p15:clr>
            <a:srgbClr val="F26B43"/>
          </p15:clr>
        </p15:guide>
        <p15:guide id="24" orient="horz" pos="240">
          <p15:clr>
            <a:srgbClr val="F26B43"/>
          </p15:clr>
        </p15:guide>
        <p15:guide id="25" orient="horz" pos="4080">
          <p15:clr>
            <a:srgbClr val="F26B43"/>
          </p15:clr>
        </p15:guide>
        <p15:guide id="26" pos="3839">
          <p15:clr>
            <a:srgbClr val="F26B43"/>
          </p15:clr>
        </p15:guide>
        <p15:guide id="27" pos="191">
          <p15:clr>
            <a:srgbClr val="F26B43"/>
          </p15:clr>
        </p15:guide>
        <p15:guide id="28" pos="748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655683"/>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Lst>
  <p:transition>
    <p:fade/>
  </p:transition>
  <p:hf sldNum="0" hdr="0" ftr="0" dt="0"/>
  <p:txStyles>
    <p:titleStyle>
      <a:lvl1pPr algn="l" defTabSz="914016" rtl="0" eaLnBrk="1" latinLnBrk="0" hangingPunct="1">
        <a:lnSpc>
          <a:spcPct val="90000"/>
        </a:lnSpc>
        <a:spcBef>
          <a:spcPct val="0"/>
        </a:spcBef>
        <a:buNone/>
        <a:defRPr lang="en-US" sz="5292" b="0" kern="1200" cap="none" spc="-100" baseline="0" dirty="0" smtClean="0">
          <a:ln w="3175">
            <a:noFill/>
          </a:ln>
          <a:solidFill>
            <a:schemeClr val="accent3"/>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83107"/>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 id="2147484044" r:id="rId43"/>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accent3"/>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9935031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06136810"/>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 id="2147484095" r:id="rId20"/>
    <p:sldLayoutId id="2147484096" r:id="rId21"/>
    <p:sldLayoutId id="2147484097" r:id="rId22"/>
    <p:sldLayoutId id="2147484098" r:id="rId23"/>
    <p:sldLayoutId id="2147484099" r:id="rId24"/>
    <p:sldLayoutId id="2147484100" r:id="rId25"/>
    <p:sldLayoutId id="2147484101" r:id="rId26"/>
    <p:sldLayoutId id="2147484102" r:id="rId27"/>
    <p:sldLayoutId id="2147484103" r:id="rId28"/>
    <p:sldLayoutId id="2147484104" r:id="rId29"/>
    <p:sldLayoutId id="2147484105" r:id="rId30"/>
    <p:sldLayoutId id="2147484106" r:id="rId31"/>
    <p:sldLayoutId id="2147484107" r:id="rId32"/>
    <p:sldLayoutId id="2147484108" r:id="rId33"/>
    <p:sldLayoutId id="2147484109" r:id="rId34"/>
    <p:sldLayoutId id="2147484110" r:id="rId35"/>
    <p:sldLayoutId id="2147484238" r:id="rId36"/>
    <p:sldLayoutId id="2147484239" r:id="rId37"/>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8438255"/>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4.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54.png"/><Relationship Id="rId1" Type="http://schemas.openxmlformats.org/officeDocument/2006/relationships/slideLayout" Target="../slideLayouts/slideLayout27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74.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97.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18.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02.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02.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331.xml"/><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62.xml"/><Relationship Id="rId5" Type="http://schemas.openxmlformats.org/officeDocument/2006/relationships/image" Target="../media/image66.em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9.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40.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40.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0.xml"/></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4.xml"/><Relationship Id="rId1" Type="http://schemas.openxmlformats.org/officeDocument/2006/relationships/slideLayout" Target="../slideLayouts/slideLayout261.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24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40.xml"/><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9.xml"/></Relationships>
</file>

<file path=ppt/slides/_rels/slide3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0.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2.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36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3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2.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39.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6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74.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74.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39.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176"/>
            <a:ext cx="11653523" cy="5740033"/>
          </a:xfrm>
        </p:spPr>
        <p:txBody>
          <a:bodyPr/>
          <a:lstStyle/>
          <a:p>
            <a:pPr>
              <a:lnSpc>
                <a:spcPct val="100000"/>
              </a:lnSpc>
              <a:spcBef>
                <a:spcPts val="600"/>
              </a:spcBef>
            </a:pPr>
            <a:r>
              <a:rPr lang="en-US" sz="1200" dirty="0">
                <a:solidFill>
                  <a:schemeClr val="tx2"/>
                </a:solidFill>
              </a:rPr>
              <a:t>The purpose of this talk is to inspire the Computer Science student audience. We want them to walk away with a practical application towards what they are learning as developers and technology decision-makers of the future. A talk like this helps build their conceptual knowledge of cybersecurity, how computer scientists might approach solving key technical problems. It also might increase their interest in pursuing a career in cybersecurity too.</a:t>
            </a:r>
          </a:p>
          <a:p>
            <a:pPr>
              <a:lnSpc>
                <a:spcPct val="100000"/>
              </a:lnSpc>
              <a:spcBef>
                <a:spcPts val="600"/>
              </a:spcBef>
            </a:pPr>
            <a:r>
              <a:rPr lang="en-US" sz="1200" dirty="0">
                <a:solidFill>
                  <a:schemeClr val="tx2"/>
                </a:solidFill>
              </a:rPr>
              <a:t>The overall feel of the presentation should be to:</a:t>
            </a:r>
          </a:p>
          <a:p>
            <a:pPr lvl="1">
              <a:lnSpc>
                <a:spcPct val="100000"/>
              </a:lnSpc>
              <a:spcBef>
                <a:spcPts val="600"/>
              </a:spcBef>
            </a:pPr>
            <a:r>
              <a:rPr lang="en-US" sz="1200" b="1" dirty="0">
                <a:solidFill>
                  <a:schemeClr val="tx2"/>
                </a:solidFill>
                <a:latin typeface="+mj-lt"/>
              </a:rPr>
              <a:t>Connect</a:t>
            </a:r>
            <a:r>
              <a:rPr lang="en-US" sz="1200" dirty="0">
                <a:solidFill>
                  <a:schemeClr val="tx2"/>
                </a:solidFill>
                <a:latin typeface="+mj-lt"/>
              </a:rPr>
              <a:t> the subject matter to the audience. Make it personal for them so that they can identify with it. Tell them a story!</a:t>
            </a:r>
          </a:p>
          <a:p>
            <a:pPr lvl="1">
              <a:lnSpc>
                <a:spcPct val="100000"/>
              </a:lnSpc>
              <a:spcBef>
                <a:spcPts val="600"/>
              </a:spcBef>
            </a:pPr>
            <a:r>
              <a:rPr lang="en-US" sz="1200" b="1" dirty="0">
                <a:solidFill>
                  <a:schemeClr val="tx2"/>
                </a:solidFill>
                <a:latin typeface="+mj-lt"/>
              </a:rPr>
              <a:t>Narrate</a:t>
            </a:r>
            <a:r>
              <a:rPr lang="en-US" sz="1200" dirty="0">
                <a:solidFill>
                  <a:schemeClr val="tx2"/>
                </a:solidFill>
                <a:latin typeface="+mj-lt"/>
              </a:rPr>
              <a:t> the stories so that the audience can get caught up in them. This helps to anchor the thoughts</a:t>
            </a:r>
          </a:p>
          <a:p>
            <a:pPr lvl="1">
              <a:lnSpc>
                <a:spcPct val="100000"/>
              </a:lnSpc>
              <a:spcBef>
                <a:spcPts val="600"/>
              </a:spcBef>
            </a:pPr>
            <a:r>
              <a:rPr lang="en-US" sz="1200" b="1" dirty="0">
                <a:solidFill>
                  <a:schemeClr val="tx2"/>
                </a:solidFill>
                <a:latin typeface="+mj-lt"/>
              </a:rPr>
              <a:t>Explain</a:t>
            </a:r>
            <a:r>
              <a:rPr lang="en-US" sz="1200" dirty="0">
                <a:solidFill>
                  <a:schemeClr val="tx2"/>
                </a:solidFill>
                <a:latin typeface="+mj-lt"/>
              </a:rPr>
              <a:t> the concepts by making them reachable no matter what the educational level. Use metaphors and introduce concepts one by one.</a:t>
            </a:r>
          </a:p>
          <a:p>
            <a:pPr lvl="1">
              <a:lnSpc>
                <a:spcPct val="100000"/>
              </a:lnSpc>
              <a:spcBef>
                <a:spcPts val="600"/>
              </a:spcBef>
            </a:pPr>
            <a:r>
              <a:rPr lang="en-US" sz="1200" b="1" dirty="0">
                <a:solidFill>
                  <a:schemeClr val="tx2"/>
                </a:solidFill>
                <a:latin typeface="+mj-lt"/>
              </a:rPr>
              <a:t>Persuade</a:t>
            </a:r>
            <a:r>
              <a:rPr lang="en-US" sz="1200" dirty="0">
                <a:solidFill>
                  <a:schemeClr val="tx2"/>
                </a:solidFill>
                <a:latin typeface="+mj-lt"/>
              </a:rPr>
              <a:t> the audience that cybercrime is a real issue and that the right people to help to solve the crimes are right in front of you! You can do this through stirring their curiosity and reminding them that they are in the right field of study to enter the arena of the White Hats.</a:t>
            </a:r>
          </a:p>
          <a:p>
            <a:pPr lvl="1">
              <a:lnSpc>
                <a:spcPct val="100000"/>
              </a:lnSpc>
              <a:spcBef>
                <a:spcPts val="600"/>
              </a:spcBef>
            </a:pPr>
            <a:r>
              <a:rPr lang="en-US" sz="1200" b="1" dirty="0">
                <a:solidFill>
                  <a:schemeClr val="tx2"/>
                </a:solidFill>
                <a:latin typeface="+mj-lt"/>
              </a:rPr>
              <a:t>Revelation! Use all of your stories and metaphors in this talk to reinforce the </a:t>
            </a:r>
            <a:r>
              <a:rPr lang="en-US" sz="1200" b="1" dirty="0" err="1">
                <a:solidFill>
                  <a:schemeClr val="tx2"/>
                </a:solidFill>
                <a:latin typeface="+mj-lt"/>
              </a:rPr>
              <a:t>throughline</a:t>
            </a:r>
            <a:r>
              <a:rPr lang="en-US" sz="1200" b="1" dirty="0">
                <a:solidFill>
                  <a:schemeClr val="tx2"/>
                </a:solidFill>
                <a:latin typeface="+mj-lt"/>
              </a:rPr>
              <a:t>  (the point that we keep coming back to in this talk) – that this audience is part of the solution to all that puzzles us about cybersecurity.</a:t>
            </a:r>
            <a:endParaRPr lang="en-US" sz="1200" dirty="0">
              <a:solidFill>
                <a:schemeClr val="tx2"/>
              </a:solidFill>
              <a:latin typeface="+mj-lt"/>
            </a:endParaRPr>
          </a:p>
          <a:p>
            <a:pPr>
              <a:lnSpc>
                <a:spcPct val="100000"/>
              </a:lnSpc>
              <a:spcBef>
                <a:spcPts val="600"/>
              </a:spcBef>
            </a:pPr>
            <a:r>
              <a:rPr lang="en-US" sz="1200" dirty="0">
                <a:solidFill>
                  <a:schemeClr val="tx2"/>
                </a:solidFill>
              </a:rPr>
              <a:t>Speakers should review reference materials, read recent news articles of cybercrime, and technical solutions in order to for Q&amp;A to be as beneficial as possible.</a:t>
            </a:r>
          </a:p>
          <a:p>
            <a:pPr>
              <a:lnSpc>
                <a:spcPct val="100000"/>
              </a:lnSpc>
              <a:spcBef>
                <a:spcPts val="600"/>
              </a:spcBef>
            </a:pPr>
            <a:r>
              <a:rPr lang="en-US" sz="1200" b="1" dirty="0">
                <a:solidFill>
                  <a:schemeClr val="tx2"/>
                </a:solidFill>
              </a:rPr>
              <a:t> LOCALIZATION NOTES:</a:t>
            </a:r>
          </a:p>
          <a:p>
            <a:pPr lvl="1">
              <a:lnSpc>
                <a:spcPct val="100000"/>
              </a:lnSpc>
              <a:spcBef>
                <a:spcPts val="600"/>
              </a:spcBef>
            </a:pPr>
            <a:r>
              <a:rPr lang="en-US" sz="1200" dirty="0">
                <a:solidFill>
                  <a:schemeClr val="tx2"/>
                </a:solidFill>
                <a:latin typeface="+mj-lt"/>
              </a:rPr>
              <a:t>Feel free to change the initial slide to reflect a fictionalized and popular theft that will make the point to your audience. We want to draw the line between fact and fictionalized crime.</a:t>
            </a:r>
          </a:p>
          <a:p>
            <a:pPr lvl="1">
              <a:lnSpc>
                <a:spcPct val="100000"/>
              </a:lnSpc>
              <a:spcBef>
                <a:spcPts val="600"/>
              </a:spcBef>
            </a:pPr>
            <a:r>
              <a:rPr lang="en-US" sz="1200" dirty="0">
                <a:solidFill>
                  <a:schemeClr val="tx2"/>
                </a:solidFill>
                <a:latin typeface="+mj-lt"/>
              </a:rPr>
              <a:t>If you have a locally popular cyber crime news story, please add it or substitute it in the presentation, as well.</a:t>
            </a:r>
          </a:p>
          <a:p>
            <a:pPr lvl="1">
              <a:lnSpc>
                <a:spcPct val="100000"/>
              </a:lnSpc>
              <a:spcBef>
                <a:spcPts val="600"/>
              </a:spcBef>
            </a:pPr>
            <a:r>
              <a:rPr lang="en-US" sz="1200" dirty="0">
                <a:solidFill>
                  <a:schemeClr val="tx2"/>
                </a:solidFill>
                <a:latin typeface="+mj-lt"/>
              </a:rPr>
              <a:t>Guidelines:</a:t>
            </a:r>
          </a:p>
          <a:p>
            <a:pPr lvl="2">
              <a:lnSpc>
                <a:spcPct val="100000"/>
              </a:lnSpc>
              <a:spcBef>
                <a:spcPts val="600"/>
              </a:spcBef>
              <a:buFont typeface="Wingdings" panose="05000000000000000000" pitchFamily="2" charset="2"/>
              <a:buChar char="ü"/>
            </a:pPr>
            <a:r>
              <a:rPr lang="en-US" sz="1200" dirty="0">
                <a:solidFill>
                  <a:schemeClr val="tx2"/>
                </a:solidFill>
                <a:latin typeface="+mj-lt"/>
              </a:rPr>
              <a:t>Please do not use corporate logos from Amazon, Apple, major retailers, etc.</a:t>
            </a:r>
          </a:p>
          <a:p>
            <a:pPr lvl="2">
              <a:lnSpc>
                <a:spcPct val="100000"/>
              </a:lnSpc>
              <a:spcBef>
                <a:spcPts val="600"/>
              </a:spcBef>
              <a:buFont typeface="Wingdings" panose="05000000000000000000" pitchFamily="2" charset="2"/>
              <a:buChar char="ü"/>
            </a:pPr>
            <a:r>
              <a:rPr lang="en-US" sz="1200" dirty="0">
                <a:solidFill>
                  <a:schemeClr val="tx2"/>
                </a:solidFill>
                <a:latin typeface="+mj-lt"/>
              </a:rPr>
              <a:t>Please do not outwardly disparage any entity as a result of a cyber incident</a:t>
            </a:r>
          </a:p>
          <a:p>
            <a:pPr lvl="2">
              <a:lnSpc>
                <a:spcPct val="100000"/>
              </a:lnSpc>
              <a:spcBef>
                <a:spcPts val="600"/>
              </a:spcBef>
              <a:buFont typeface="Wingdings" panose="05000000000000000000" pitchFamily="2" charset="2"/>
              <a:buChar char="ü"/>
            </a:pPr>
            <a:r>
              <a:rPr lang="en-US" sz="1200" dirty="0">
                <a:solidFill>
                  <a:schemeClr val="tx2"/>
                </a:solidFill>
                <a:latin typeface="+mj-lt"/>
              </a:rPr>
              <a:t>Include Microsoft technology information where possible.</a:t>
            </a:r>
          </a:p>
          <a:p>
            <a:pPr lvl="1">
              <a:lnSpc>
                <a:spcPct val="100000"/>
              </a:lnSpc>
              <a:spcBef>
                <a:spcPts val="600"/>
              </a:spcBef>
            </a:pPr>
            <a:endParaRPr lang="en-US" sz="1200" dirty="0">
              <a:solidFill>
                <a:schemeClr val="tx2"/>
              </a:solidFill>
            </a:endParaRPr>
          </a:p>
          <a:p>
            <a:pPr marL="336145" lvl="1" indent="0" algn="ctr">
              <a:lnSpc>
                <a:spcPct val="100000"/>
              </a:lnSpc>
              <a:spcBef>
                <a:spcPts val="600"/>
              </a:spcBef>
              <a:buNone/>
            </a:pPr>
            <a:r>
              <a:rPr lang="en-US" sz="1200" b="1" dirty="0">
                <a:solidFill>
                  <a:schemeClr val="tx2"/>
                </a:solidFill>
              </a:rPr>
              <a:t>Presentation intended for 60 minutes with some Q&amp;A; please edit according to available time.</a:t>
            </a:r>
          </a:p>
          <a:p>
            <a:pPr lvl="1">
              <a:lnSpc>
                <a:spcPct val="100000"/>
              </a:lnSpc>
              <a:spcBef>
                <a:spcPts val="600"/>
              </a:spcBef>
            </a:pPr>
            <a:endParaRPr lang="en-US" sz="1200" dirty="0">
              <a:solidFill>
                <a:schemeClr val="tx2"/>
              </a:solidFill>
            </a:endParaRPr>
          </a:p>
        </p:txBody>
      </p:sp>
      <p:sp>
        <p:nvSpPr>
          <p:cNvPr id="2" name="Title 1"/>
          <p:cNvSpPr>
            <a:spLocks noGrp="1"/>
          </p:cNvSpPr>
          <p:nvPr>
            <p:ph type="title"/>
          </p:nvPr>
        </p:nvSpPr>
        <p:spPr/>
        <p:txBody>
          <a:bodyPr/>
          <a:lstStyle/>
          <a:p>
            <a:r>
              <a:rPr lang="en-US" b="1" dirty="0"/>
              <a:t>Notes to the Speaker</a:t>
            </a:r>
            <a:endParaRPr lang="en-US" dirty="0"/>
          </a:p>
        </p:txBody>
      </p:sp>
      <p:sp>
        <p:nvSpPr>
          <p:cNvPr id="4" name="Rectangle 4"/>
          <p:cNvSpPr/>
          <p:nvPr/>
        </p:nvSpPr>
        <p:spPr bwMode="auto">
          <a:xfrm>
            <a:off x="2832213" y="6302204"/>
            <a:ext cx="6829678" cy="26581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7559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0" y="1189176"/>
            <a:ext cx="12192000" cy="5668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This is not an isolated problem</a:t>
            </a:r>
            <a:endParaRPr lang="en-US" dirty="0"/>
          </a:p>
        </p:txBody>
      </p:sp>
      <p:sp>
        <p:nvSpPr>
          <p:cNvPr id="15" name="Rectangle 14"/>
          <p:cNvSpPr/>
          <p:nvPr/>
        </p:nvSpPr>
        <p:spPr>
          <a:xfrm>
            <a:off x="6893706" y="1868308"/>
            <a:ext cx="2615427" cy="171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89% </a:t>
            </a:r>
          </a:p>
          <a:p>
            <a:pPr algn="ctr"/>
            <a:endParaRPr lang="en-US" sz="1400" b="1" dirty="0">
              <a:solidFill>
                <a:schemeClr val="bg1"/>
              </a:solidFill>
              <a:latin typeface="Segoe UI" pitchFamily="34" charset="0"/>
              <a:ea typeface="Segoe UI" pitchFamily="34" charset="0"/>
              <a:cs typeface="Segoe UI" pitchFamily="34" charset="0"/>
            </a:endParaRPr>
          </a:p>
          <a:p>
            <a:pPr algn="ctr"/>
            <a:r>
              <a:rPr lang="en-US" sz="1400" b="1" dirty="0">
                <a:solidFill>
                  <a:schemeClr val="bg1"/>
                </a:solidFill>
                <a:latin typeface="Segoe UI" pitchFamily="34" charset="0"/>
                <a:ea typeface="Segoe UI" pitchFamily="34" charset="0"/>
                <a:cs typeface="Segoe UI" pitchFamily="34" charset="0"/>
              </a:rPr>
              <a:t>of breaches had a financial or espionage motive</a:t>
            </a:r>
            <a:endParaRPr lang="en-US" sz="1400" b="1" baseline="30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a:xfrm>
            <a:off x="9734359" y="1868307"/>
            <a:ext cx="2055754" cy="2484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205 days</a:t>
            </a:r>
          </a:p>
          <a:p>
            <a:pPr algn="ctr"/>
            <a:endParaRPr lang="en-US" sz="1400" b="1" dirty="0">
              <a:solidFill>
                <a:schemeClr val="bg1"/>
              </a:solidFill>
              <a:latin typeface="Segoe UI" pitchFamily="34" charset="0"/>
              <a:ea typeface="Segoe UI" pitchFamily="34" charset="0"/>
              <a:cs typeface="Segoe UI" pitchFamily="34" charset="0"/>
            </a:endParaRPr>
          </a:p>
          <a:p>
            <a:pPr algn="ctr"/>
            <a:r>
              <a:rPr lang="en-US" sz="1400" b="1" dirty="0">
                <a:solidFill>
                  <a:schemeClr val="bg1"/>
                </a:solidFill>
                <a:latin typeface="Segoe UI" pitchFamily="34" charset="0"/>
                <a:ea typeface="Segoe UI" pitchFamily="34" charset="0"/>
                <a:cs typeface="Segoe UI" pitchFamily="34" charset="0"/>
              </a:rPr>
              <a:t>avg. days of malware before detection</a:t>
            </a:r>
            <a:endParaRPr lang="en-US" sz="1600" b="1" baseline="30000"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a:xfrm>
            <a:off x="6893707" y="3784081"/>
            <a:ext cx="2615427" cy="243064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20% </a:t>
            </a:r>
            <a:r>
              <a:rPr lang="en-US" sz="2400" b="1" dirty="0">
                <a:solidFill>
                  <a:schemeClr val="bg1"/>
                </a:solidFill>
                <a:latin typeface="Segoe UI Symbol" panose="020B0502040204020203" pitchFamily="34" charset="0"/>
                <a:ea typeface="Segoe UI Symbol" panose="020B0502040204020203" pitchFamily="34" charset="0"/>
                <a:cs typeface="Segoe UI" pitchFamily="34" charset="0"/>
              </a:rPr>
              <a:t>➜ </a:t>
            </a:r>
            <a:r>
              <a:rPr lang="en-US" sz="3600" b="1" dirty="0">
                <a:solidFill>
                  <a:schemeClr val="bg1"/>
                </a:solidFill>
                <a:latin typeface="Segoe UI" pitchFamily="34" charset="0"/>
                <a:ea typeface="Segoe UI" pitchFamily="34" charset="0"/>
                <a:cs typeface="Segoe UI" pitchFamily="34" charset="0"/>
              </a:rPr>
              <a:t>60%</a:t>
            </a:r>
          </a:p>
          <a:p>
            <a:pPr algn="ctr"/>
            <a:endParaRPr lang="en-US" sz="1200" b="1" dirty="0">
              <a:solidFill>
                <a:schemeClr val="bg1"/>
              </a:solidFill>
              <a:latin typeface="Segoe UI" pitchFamily="34" charset="0"/>
              <a:ea typeface="Segoe UI" pitchFamily="34" charset="0"/>
              <a:cs typeface="Segoe UI" pitchFamily="34" charset="0"/>
            </a:endParaRPr>
          </a:p>
          <a:p>
            <a:pPr algn="ctr"/>
            <a:r>
              <a:rPr lang="en-US" sz="1200" b="1" dirty="0">
                <a:solidFill>
                  <a:schemeClr val="bg1"/>
                </a:solidFill>
                <a:latin typeface="Segoe UI" pitchFamily="34" charset="0"/>
                <a:ea typeface="Segoe UI" pitchFamily="34" charset="0"/>
                <a:cs typeface="Segoe UI" pitchFamily="34" charset="0"/>
              </a:rPr>
              <a:t>By 2020, 60% of enterprise information security budgets will be allocated for rapid detection and response approaches, up from less than 20% in 2015</a:t>
            </a:r>
            <a:endParaRPr lang="en-US" sz="1200" b="1" baseline="30000" dirty="0">
              <a:solidFill>
                <a:schemeClr val="bg1"/>
              </a:solidFill>
              <a:latin typeface="Segoe UI" pitchFamily="34" charset="0"/>
              <a:ea typeface="Segoe UI" pitchFamily="34" charset="0"/>
              <a:cs typeface="Segoe UI" pitchFamily="34" charset="0"/>
            </a:endParaRPr>
          </a:p>
        </p:txBody>
      </p:sp>
      <p:sp>
        <p:nvSpPr>
          <p:cNvPr id="18" name="Rectangle 17"/>
          <p:cNvSpPr/>
          <p:nvPr/>
        </p:nvSpPr>
        <p:spPr>
          <a:xfrm>
            <a:off x="9734359" y="4609867"/>
            <a:ext cx="2055754" cy="1604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400" b="1" dirty="0">
                <a:solidFill>
                  <a:schemeClr val="bg1"/>
                </a:solidFill>
                <a:latin typeface="Segoe UI" pitchFamily="34" charset="0"/>
                <a:ea typeface="Segoe UI" pitchFamily="34" charset="0"/>
                <a:cs typeface="Segoe UI" pitchFamily="34" charset="0"/>
              </a:rPr>
              <a:t>Attacks occur across most industries regardless of company size</a:t>
            </a:r>
          </a:p>
        </p:txBody>
      </p:sp>
      <p:sp>
        <p:nvSpPr>
          <p:cNvPr id="3" name="Freeform 6"/>
          <p:cNvSpPr>
            <a:spLocks noChangeAspect="1" noEditPoints="1"/>
          </p:cNvSpPr>
          <p:nvPr/>
        </p:nvSpPr>
        <p:spPr bwMode="auto">
          <a:xfrm>
            <a:off x="539266" y="3110749"/>
            <a:ext cx="5815174" cy="2903508"/>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6"/>
          <p:cNvSpPr/>
          <p:nvPr/>
        </p:nvSpPr>
        <p:spPr bwMode="auto">
          <a:xfrm>
            <a:off x="4143623" y="3211714"/>
            <a:ext cx="1074821" cy="1074821"/>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176474" y="5035068"/>
            <a:ext cx="404797" cy="404797"/>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34308" y="4105964"/>
            <a:ext cx="632986" cy="63298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1033864" y="4307289"/>
            <a:ext cx="632986" cy="63298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1420875" y="4053156"/>
            <a:ext cx="812319" cy="812319"/>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420875" y="4916773"/>
            <a:ext cx="404797" cy="404797"/>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5016045" y="4928749"/>
            <a:ext cx="708298" cy="7082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761815" y="3702157"/>
            <a:ext cx="708298" cy="7082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3185838" y="4079314"/>
            <a:ext cx="555898" cy="5558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3865674" y="3471175"/>
            <a:ext cx="555898" cy="5558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3572460" y="3877373"/>
            <a:ext cx="679146" cy="67914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20946" y="1811930"/>
            <a:ext cx="524197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Cyberattacks are a </a:t>
            </a:r>
            <a:r>
              <a:rPr lang="en-US" sz="2400" dirty="0">
                <a:solidFill>
                  <a:schemeClr val="accent2"/>
                </a:solidFill>
              </a:rPr>
              <a:t>global problem </a:t>
            </a:r>
            <a:r>
              <a:rPr lang="en-US" sz="2400" dirty="0"/>
              <a:t>and expand across </a:t>
            </a:r>
            <a:r>
              <a:rPr lang="en-US" sz="2400" dirty="0">
                <a:solidFill>
                  <a:schemeClr val="accent2"/>
                </a:solidFill>
              </a:rPr>
              <a:t>all industries</a:t>
            </a:r>
          </a:p>
        </p:txBody>
      </p:sp>
    </p:spTree>
    <p:extLst>
      <p:ext uri="{BB962C8B-B14F-4D97-AF65-F5344CB8AC3E}">
        <p14:creationId xmlns:p14="http://schemas.microsoft.com/office/powerpoint/2010/main" val="284750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out)">
                                      <p:cBhvr>
                                        <p:cTn id="7" dur="2000"/>
                                        <p:tgtEl>
                                          <p:spTgt spid="30"/>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circle(out)">
                                      <p:cBhvr>
                                        <p:cTn id="10" dur="2000"/>
                                        <p:tgtEl>
                                          <p:spTgt spid="31"/>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circle(out)">
                                      <p:cBhvr>
                                        <p:cTn id="13" dur="2000"/>
                                        <p:tgtEl>
                                          <p:spTgt spid="33"/>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out)">
                                      <p:cBhvr>
                                        <p:cTn id="16" dur="2000"/>
                                        <p:tgtEl>
                                          <p:spTgt spid="22"/>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circle(out)">
                                      <p:cBhvr>
                                        <p:cTn id="19" dur="2000"/>
                                        <p:tgtEl>
                                          <p:spTgt spid="35"/>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out)">
                                      <p:cBhvr>
                                        <p:cTn id="22" dur="2000"/>
                                        <p:tgtEl>
                                          <p:spTgt spid="38"/>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circle(out)">
                                      <p:cBhvr>
                                        <p:cTn id="25" dur="2000"/>
                                        <p:tgtEl>
                                          <p:spTgt spid="36"/>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circle(out)">
                                      <p:cBhvr>
                                        <p:cTn id="28" dur="2000"/>
                                        <p:tgtEl>
                                          <p:spTgt spid="37"/>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out)">
                                      <p:cBhvr>
                                        <p:cTn id="31" dur="2000"/>
                                        <p:tgtEl>
                                          <p:spTgt spid="7"/>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circle(out)">
                                      <p:cBhvr>
                                        <p:cTn id="34" dur="2000"/>
                                        <p:tgtEl>
                                          <p:spTgt spid="34"/>
                                        </p:tgtEl>
                                      </p:cBhvr>
                                    </p:animEffect>
                                  </p:childTnLst>
                                </p:cTn>
                              </p:par>
                              <p:par>
                                <p:cTn id="35" presetID="6" presetClass="entr" presetSubtype="32"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out)">
                                      <p:cBhvr>
                                        <p:cTn id="3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1206749"/>
            <a:ext cx="12192000" cy="56512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307084"/>
            <a:ext cx="11655840" cy="899665"/>
          </a:xfrm>
        </p:spPr>
        <p:txBody>
          <a:bodyPr/>
          <a:lstStyle/>
          <a:p>
            <a:r>
              <a:rPr lang="en-US" sz="4800" dirty="0"/>
              <a:t>This is happening everyday, everywhere</a:t>
            </a:r>
            <a:endParaRPr lang="en-US" dirty="0"/>
          </a:p>
        </p:txBody>
      </p:sp>
      <p:pic>
        <p:nvPicPr>
          <p:cNvPr id="11" name="Picture 10"/>
          <p:cNvPicPr>
            <a:picLocks noChangeAspect="1"/>
          </p:cNvPicPr>
          <p:nvPr/>
        </p:nvPicPr>
        <p:blipFill>
          <a:blip r:embed="rId3"/>
          <a:stretch>
            <a:fillRect/>
          </a:stretch>
        </p:blipFill>
        <p:spPr>
          <a:xfrm>
            <a:off x="937304" y="1438926"/>
            <a:ext cx="6277571" cy="3348038"/>
          </a:xfrm>
          <a:prstGeom prst="rect">
            <a:avLst/>
          </a:prstGeom>
          <a:ln w="19050">
            <a:solidFill>
              <a:schemeClr val="tx2"/>
            </a:solidFill>
          </a:ln>
        </p:spPr>
      </p:pic>
      <p:pic>
        <p:nvPicPr>
          <p:cNvPr id="12" name="Picture 11"/>
          <p:cNvPicPr>
            <a:picLocks noChangeAspect="1"/>
          </p:cNvPicPr>
          <p:nvPr/>
        </p:nvPicPr>
        <p:blipFill>
          <a:blip r:embed="rId4"/>
          <a:stretch>
            <a:fillRect/>
          </a:stretch>
        </p:blipFill>
        <p:spPr>
          <a:xfrm>
            <a:off x="5636506" y="1752791"/>
            <a:ext cx="5531872" cy="3553486"/>
          </a:xfrm>
          <a:prstGeom prst="rect">
            <a:avLst/>
          </a:prstGeom>
          <a:ln w="19050">
            <a:solidFill>
              <a:schemeClr val="tx2"/>
            </a:solidFill>
          </a:ln>
        </p:spPr>
      </p:pic>
      <p:pic>
        <p:nvPicPr>
          <p:cNvPr id="13" name="Picture 12"/>
          <p:cNvPicPr>
            <a:picLocks noChangeAspect="1"/>
          </p:cNvPicPr>
          <p:nvPr/>
        </p:nvPicPr>
        <p:blipFill>
          <a:blip r:embed="rId5"/>
          <a:stretch>
            <a:fillRect/>
          </a:stretch>
        </p:blipFill>
        <p:spPr>
          <a:xfrm>
            <a:off x="3037761" y="4475285"/>
            <a:ext cx="3348038" cy="1567491"/>
          </a:xfrm>
          <a:prstGeom prst="rect">
            <a:avLst/>
          </a:prstGeom>
          <a:ln>
            <a:solidFill>
              <a:schemeClr val="tx2"/>
            </a:solidFill>
          </a:ln>
        </p:spPr>
      </p:pic>
      <p:pic>
        <p:nvPicPr>
          <p:cNvPr id="15" name="Picture 14"/>
          <p:cNvPicPr>
            <a:picLocks noChangeAspect="1"/>
          </p:cNvPicPr>
          <p:nvPr/>
        </p:nvPicPr>
        <p:blipFill>
          <a:blip r:embed="rId6"/>
          <a:stretch>
            <a:fillRect/>
          </a:stretch>
        </p:blipFill>
        <p:spPr>
          <a:xfrm>
            <a:off x="1222708" y="4238309"/>
            <a:ext cx="6110169" cy="1468571"/>
          </a:xfrm>
          <a:prstGeom prst="rect">
            <a:avLst/>
          </a:prstGeom>
          <a:ln>
            <a:solidFill>
              <a:schemeClr val="tx2"/>
            </a:solidFill>
          </a:ln>
        </p:spPr>
      </p:pic>
      <p:pic>
        <p:nvPicPr>
          <p:cNvPr id="3" name="Picture 2"/>
          <p:cNvPicPr>
            <a:picLocks noChangeAspect="1"/>
          </p:cNvPicPr>
          <p:nvPr/>
        </p:nvPicPr>
        <p:blipFill>
          <a:blip r:embed="rId7"/>
          <a:stretch>
            <a:fillRect/>
          </a:stretch>
        </p:blipFill>
        <p:spPr>
          <a:xfrm>
            <a:off x="700938" y="2812850"/>
            <a:ext cx="7305675" cy="1449796"/>
          </a:xfrm>
          <a:prstGeom prst="rect">
            <a:avLst/>
          </a:prstGeom>
          <a:ln>
            <a:solidFill>
              <a:schemeClr val="tx2"/>
            </a:solidFill>
          </a:ln>
        </p:spPr>
      </p:pic>
      <p:pic>
        <p:nvPicPr>
          <p:cNvPr id="16" name="Picture 15"/>
          <p:cNvPicPr>
            <a:picLocks noChangeAspect="1"/>
          </p:cNvPicPr>
          <p:nvPr/>
        </p:nvPicPr>
        <p:blipFill>
          <a:blip r:embed="rId8"/>
          <a:stretch>
            <a:fillRect/>
          </a:stretch>
        </p:blipFill>
        <p:spPr>
          <a:xfrm>
            <a:off x="6157675" y="4660981"/>
            <a:ext cx="4725299" cy="1346824"/>
          </a:xfrm>
          <a:prstGeom prst="rect">
            <a:avLst/>
          </a:prstGeom>
          <a:ln>
            <a:solidFill>
              <a:schemeClr val="tx2"/>
            </a:solidFill>
          </a:ln>
        </p:spPr>
      </p:pic>
      <p:pic>
        <p:nvPicPr>
          <p:cNvPr id="4" name="Picture 3"/>
          <p:cNvPicPr>
            <a:picLocks noChangeAspect="1"/>
          </p:cNvPicPr>
          <p:nvPr/>
        </p:nvPicPr>
        <p:blipFill>
          <a:blip r:embed="rId9"/>
          <a:stretch>
            <a:fillRect/>
          </a:stretch>
        </p:blipFill>
        <p:spPr>
          <a:xfrm>
            <a:off x="629070" y="4509493"/>
            <a:ext cx="9788812" cy="1806207"/>
          </a:xfrm>
          <a:prstGeom prst="rect">
            <a:avLst/>
          </a:prstGeom>
          <a:ln>
            <a:solidFill>
              <a:schemeClr val="tx2"/>
            </a:solidFill>
          </a:ln>
        </p:spPr>
      </p:pic>
      <p:pic>
        <p:nvPicPr>
          <p:cNvPr id="5" name="Picture 4"/>
          <p:cNvPicPr>
            <a:picLocks noChangeAspect="1"/>
          </p:cNvPicPr>
          <p:nvPr/>
        </p:nvPicPr>
        <p:blipFill>
          <a:blip r:embed="rId10"/>
          <a:stretch>
            <a:fillRect/>
          </a:stretch>
        </p:blipFill>
        <p:spPr>
          <a:xfrm>
            <a:off x="2377413" y="1414320"/>
            <a:ext cx="8790965" cy="1710416"/>
          </a:xfrm>
          <a:prstGeom prst="rect">
            <a:avLst/>
          </a:prstGeom>
          <a:ln>
            <a:solidFill>
              <a:schemeClr val="tx2"/>
            </a:solidFill>
          </a:ln>
        </p:spPr>
      </p:pic>
      <p:pic>
        <p:nvPicPr>
          <p:cNvPr id="6" name="Picture 5"/>
          <p:cNvPicPr>
            <a:picLocks noChangeAspect="1"/>
          </p:cNvPicPr>
          <p:nvPr/>
        </p:nvPicPr>
        <p:blipFill>
          <a:blip r:embed="rId11"/>
          <a:stretch>
            <a:fillRect/>
          </a:stretch>
        </p:blipFill>
        <p:spPr>
          <a:xfrm>
            <a:off x="1053677" y="3434012"/>
            <a:ext cx="5953125" cy="1476375"/>
          </a:xfrm>
          <a:prstGeom prst="rect">
            <a:avLst/>
          </a:prstGeom>
          <a:ln>
            <a:solidFill>
              <a:schemeClr val="tx2"/>
            </a:solidFill>
          </a:ln>
        </p:spPr>
      </p:pic>
      <p:pic>
        <p:nvPicPr>
          <p:cNvPr id="7" name="Picture 6"/>
          <p:cNvPicPr>
            <a:picLocks noChangeAspect="1"/>
          </p:cNvPicPr>
          <p:nvPr/>
        </p:nvPicPr>
        <p:blipFill>
          <a:blip r:embed="rId12"/>
          <a:stretch>
            <a:fillRect/>
          </a:stretch>
        </p:blipFill>
        <p:spPr>
          <a:xfrm>
            <a:off x="4796516" y="4100833"/>
            <a:ext cx="6019800" cy="1514475"/>
          </a:xfrm>
          <a:prstGeom prst="rect">
            <a:avLst/>
          </a:prstGeom>
          <a:ln>
            <a:solidFill>
              <a:schemeClr val="tx2"/>
            </a:solidFill>
          </a:ln>
        </p:spPr>
      </p:pic>
      <p:pic>
        <p:nvPicPr>
          <p:cNvPr id="8" name="Picture 7"/>
          <p:cNvPicPr>
            <a:picLocks noChangeAspect="1"/>
          </p:cNvPicPr>
          <p:nvPr/>
        </p:nvPicPr>
        <p:blipFill>
          <a:blip r:embed="rId13"/>
          <a:stretch>
            <a:fillRect/>
          </a:stretch>
        </p:blipFill>
        <p:spPr>
          <a:xfrm>
            <a:off x="952431" y="2000078"/>
            <a:ext cx="5905500" cy="1485900"/>
          </a:xfrm>
          <a:prstGeom prst="rect">
            <a:avLst/>
          </a:prstGeom>
          <a:ln>
            <a:solidFill>
              <a:schemeClr val="tx2"/>
            </a:solidFill>
          </a:ln>
        </p:spPr>
      </p:pic>
      <p:pic>
        <p:nvPicPr>
          <p:cNvPr id="9" name="Picture 8"/>
          <p:cNvPicPr>
            <a:picLocks noChangeAspect="1"/>
          </p:cNvPicPr>
          <p:nvPr/>
        </p:nvPicPr>
        <p:blipFill>
          <a:blip r:embed="rId14"/>
          <a:stretch>
            <a:fillRect/>
          </a:stretch>
        </p:blipFill>
        <p:spPr>
          <a:xfrm>
            <a:off x="3783004" y="2279538"/>
            <a:ext cx="7220395" cy="1813819"/>
          </a:xfrm>
          <a:prstGeom prst="rect">
            <a:avLst/>
          </a:prstGeom>
          <a:ln>
            <a:solidFill>
              <a:schemeClr val="tx2"/>
            </a:solidFill>
          </a:ln>
        </p:spPr>
      </p:pic>
      <p:pic>
        <p:nvPicPr>
          <p:cNvPr id="10" name="Picture 9"/>
          <p:cNvPicPr>
            <a:picLocks noChangeAspect="1"/>
          </p:cNvPicPr>
          <p:nvPr/>
        </p:nvPicPr>
        <p:blipFill>
          <a:blip r:embed="rId15"/>
          <a:stretch>
            <a:fillRect/>
          </a:stretch>
        </p:blipFill>
        <p:spPr>
          <a:xfrm>
            <a:off x="3687897" y="4394363"/>
            <a:ext cx="7200900" cy="1457325"/>
          </a:xfrm>
          <a:prstGeom prst="rect">
            <a:avLst/>
          </a:prstGeom>
          <a:ln>
            <a:solidFill>
              <a:schemeClr val="tx2"/>
            </a:solidFill>
          </a:ln>
        </p:spPr>
      </p:pic>
      <p:pic>
        <p:nvPicPr>
          <p:cNvPr id="18" name="Picture 17"/>
          <p:cNvPicPr>
            <a:picLocks noChangeAspect="1"/>
          </p:cNvPicPr>
          <p:nvPr/>
        </p:nvPicPr>
        <p:blipFill>
          <a:blip r:embed="rId16"/>
          <a:stretch>
            <a:fillRect/>
          </a:stretch>
        </p:blipFill>
        <p:spPr>
          <a:xfrm>
            <a:off x="1004267" y="3828329"/>
            <a:ext cx="4871863" cy="2014680"/>
          </a:xfrm>
          <a:prstGeom prst="rect">
            <a:avLst/>
          </a:prstGeom>
          <a:ln>
            <a:solidFill>
              <a:schemeClr val="tx2"/>
            </a:solidFill>
          </a:ln>
        </p:spPr>
      </p:pic>
      <p:pic>
        <p:nvPicPr>
          <p:cNvPr id="14" name="Picture 13"/>
          <p:cNvPicPr>
            <a:picLocks noChangeAspect="1"/>
          </p:cNvPicPr>
          <p:nvPr/>
        </p:nvPicPr>
        <p:blipFill>
          <a:blip r:embed="rId17"/>
          <a:stretch>
            <a:fillRect/>
          </a:stretch>
        </p:blipFill>
        <p:spPr>
          <a:xfrm>
            <a:off x="1711459" y="1812011"/>
            <a:ext cx="3952875" cy="1304925"/>
          </a:xfrm>
          <a:prstGeom prst="rect">
            <a:avLst/>
          </a:prstGeom>
          <a:ln>
            <a:solidFill>
              <a:schemeClr val="accent1"/>
            </a:solidFill>
          </a:ln>
        </p:spPr>
      </p:pic>
    </p:spTree>
    <p:extLst>
      <p:ext uri="{BB962C8B-B14F-4D97-AF65-F5344CB8AC3E}">
        <p14:creationId xmlns:p14="http://schemas.microsoft.com/office/powerpoint/2010/main" val="32350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3750"/>
                            </p:stCondLst>
                            <p:childTnLst>
                              <p:par>
                                <p:cTn id="25" presetID="10"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4500"/>
                            </p:stCondLst>
                            <p:childTnLst>
                              <p:par>
                                <p:cTn id="29" presetID="10" presetClass="entr" presetSubtype="0" fill="hold" nodeType="after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250"/>
                            </p:stCondLst>
                            <p:childTnLst>
                              <p:par>
                                <p:cTn id="33" presetID="10" presetClass="entr" presetSubtype="0" fill="hold" nodeType="afterEffect">
                                  <p:stCondLst>
                                    <p:cond delay="2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6000"/>
                            </p:stCondLst>
                            <p:childTnLst>
                              <p:par>
                                <p:cTn id="37" presetID="10" presetClass="entr" presetSubtype="0" fill="hold" nodeType="after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750"/>
                            </p:stCondLst>
                            <p:childTnLst>
                              <p:par>
                                <p:cTn id="41" presetID="10" presetClass="entr" presetSubtype="0" fill="hold" nodeType="afterEffect">
                                  <p:stCondLst>
                                    <p:cond delay="2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7500"/>
                            </p:stCondLst>
                            <p:childTnLst>
                              <p:par>
                                <p:cTn id="45" presetID="10" presetClass="entr" presetSubtype="0" fill="hold" nodeType="afterEffect">
                                  <p:stCondLst>
                                    <p:cond delay="25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8250"/>
                            </p:stCondLst>
                            <p:childTnLst>
                              <p:par>
                                <p:cTn id="49" presetID="10" presetClass="entr" presetSubtype="0" fill="hold" nodeType="after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9000"/>
                            </p:stCondLst>
                            <p:childTnLst>
                              <p:par>
                                <p:cTn id="53" presetID="10" presetClass="entr" presetSubtype="0" fill="hold" nodeType="afterEffect">
                                  <p:stCondLst>
                                    <p:cond delay="2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9750"/>
                            </p:stCondLst>
                            <p:childTnLst>
                              <p:par>
                                <p:cTn id="57" presetID="10" presetClass="entr" presetSubtype="0" fill="hold" nodeType="after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105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…but there is a bright side: </a:t>
            </a:r>
            <a:r>
              <a:rPr lang="en-US" sz="4800" dirty="0">
                <a:solidFill>
                  <a:schemeClr val="tx2"/>
                </a:solidFill>
              </a:rPr>
              <a:t>Opportunity</a:t>
            </a:r>
            <a:endParaRPr lang="en-US" dirty="0">
              <a:solidFill>
                <a:schemeClr val="tx2"/>
              </a:solidFill>
            </a:endParaRPr>
          </a:p>
        </p:txBody>
      </p:sp>
      <p:sp>
        <p:nvSpPr>
          <p:cNvPr id="4" name="Freeform 78"/>
          <p:cNvSpPr>
            <a:spLocks/>
          </p:cNvSpPr>
          <p:nvPr/>
        </p:nvSpPr>
        <p:spPr bwMode="auto">
          <a:xfrm>
            <a:off x="967691" y="4529320"/>
            <a:ext cx="162165" cy="172625"/>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5" name="Freeform 67"/>
          <p:cNvSpPr>
            <a:spLocks/>
          </p:cNvSpPr>
          <p:nvPr/>
        </p:nvSpPr>
        <p:spPr bwMode="auto">
          <a:xfrm>
            <a:off x="1493415" y="3103846"/>
            <a:ext cx="303403" cy="329559"/>
          </a:xfrm>
          <a:custGeom>
            <a:avLst/>
            <a:gdLst>
              <a:gd name="T0" fmla="*/ 0 w 116"/>
              <a:gd name="T1" fmla="*/ 12 h 126"/>
              <a:gd name="T2" fmla="*/ 12 w 116"/>
              <a:gd name="T3" fmla="*/ 0 h 126"/>
              <a:gd name="T4" fmla="*/ 104 w 116"/>
              <a:gd name="T5" fmla="*/ 0 h 126"/>
              <a:gd name="T6" fmla="*/ 116 w 116"/>
              <a:gd name="T7" fmla="*/ 12 h 126"/>
              <a:gd name="T8" fmla="*/ 85 w 116"/>
              <a:gd name="T9" fmla="*/ 116 h 126"/>
              <a:gd name="T10" fmla="*/ 43 w 116"/>
              <a:gd name="T11" fmla="*/ 126 h 126"/>
              <a:gd name="T12" fmla="*/ 7 w 116"/>
              <a:gd name="T13" fmla="*/ 76 h 126"/>
              <a:gd name="T14" fmla="*/ 0 w 116"/>
              <a:gd name="T15" fmla="*/ 1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6">
                <a:moveTo>
                  <a:pt x="0" y="12"/>
                </a:moveTo>
                <a:lnTo>
                  <a:pt x="12" y="0"/>
                </a:lnTo>
                <a:lnTo>
                  <a:pt x="104" y="0"/>
                </a:lnTo>
                <a:lnTo>
                  <a:pt x="116" y="12"/>
                </a:lnTo>
                <a:lnTo>
                  <a:pt x="85" y="116"/>
                </a:lnTo>
                <a:lnTo>
                  <a:pt x="43" y="126"/>
                </a:lnTo>
                <a:lnTo>
                  <a:pt x="7" y="76"/>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6" name="Freeform 68"/>
          <p:cNvSpPr>
            <a:spLocks/>
          </p:cNvSpPr>
          <p:nvPr/>
        </p:nvSpPr>
        <p:spPr bwMode="auto">
          <a:xfrm>
            <a:off x="1320787" y="6190191"/>
            <a:ext cx="303403" cy="154318"/>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7" name="Freeform 69"/>
          <p:cNvSpPr>
            <a:spLocks/>
          </p:cNvSpPr>
          <p:nvPr/>
        </p:nvSpPr>
        <p:spPr bwMode="auto">
          <a:xfrm>
            <a:off x="1276325" y="4547626"/>
            <a:ext cx="389718" cy="1671336"/>
          </a:xfrm>
          <a:custGeom>
            <a:avLst/>
            <a:gdLst>
              <a:gd name="T0" fmla="*/ 116 w 149"/>
              <a:gd name="T1" fmla="*/ 639 h 639"/>
              <a:gd name="T2" fmla="*/ 29 w 149"/>
              <a:gd name="T3" fmla="*/ 639 h 639"/>
              <a:gd name="T4" fmla="*/ 0 w 149"/>
              <a:gd name="T5" fmla="*/ 0 h 639"/>
              <a:gd name="T6" fmla="*/ 149 w 149"/>
              <a:gd name="T7" fmla="*/ 0 h 639"/>
              <a:gd name="T8" fmla="*/ 116 w 149"/>
              <a:gd name="T9" fmla="*/ 639 h 639"/>
            </a:gdLst>
            <a:ahLst/>
            <a:cxnLst>
              <a:cxn ang="0">
                <a:pos x="T0" y="T1"/>
              </a:cxn>
              <a:cxn ang="0">
                <a:pos x="T2" y="T3"/>
              </a:cxn>
              <a:cxn ang="0">
                <a:pos x="T4" y="T5"/>
              </a:cxn>
              <a:cxn ang="0">
                <a:pos x="T6" y="T7"/>
              </a:cxn>
              <a:cxn ang="0">
                <a:pos x="T8" y="T9"/>
              </a:cxn>
            </a:cxnLst>
            <a:rect l="0" t="0" r="r" b="b"/>
            <a:pathLst>
              <a:path w="149" h="639">
                <a:moveTo>
                  <a:pt x="116" y="639"/>
                </a:moveTo>
                <a:lnTo>
                  <a:pt x="29" y="639"/>
                </a:lnTo>
                <a:lnTo>
                  <a:pt x="0" y="0"/>
                </a:lnTo>
                <a:lnTo>
                  <a:pt x="149" y="0"/>
                </a:lnTo>
                <a:lnTo>
                  <a:pt x="116"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8" name="Freeform 70"/>
          <p:cNvSpPr>
            <a:spLocks/>
          </p:cNvSpPr>
          <p:nvPr/>
        </p:nvSpPr>
        <p:spPr bwMode="auto">
          <a:xfrm>
            <a:off x="1618962" y="4547626"/>
            <a:ext cx="389718" cy="1671336"/>
          </a:xfrm>
          <a:custGeom>
            <a:avLst/>
            <a:gdLst>
              <a:gd name="T0" fmla="*/ 120 w 149"/>
              <a:gd name="T1" fmla="*/ 639 h 639"/>
              <a:gd name="T2" fmla="*/ 33 w 149"/>
              <a:gd name="T3" fmla="*/ 639 h 639"/>
              <a:gd name="T4" fmla="*/ 0 w 149"/>
              <a:gd name="T5" fmla="*/ 0 h 639"/>
              <a:gd name="T6" fmla="*/ 149 w 149"/>
              <a:gd name="T7" fmla="*/ 0 h 639"/>
              <a:gd name="T8" fmla="*/ 120 w 149"/>
              <a:gd name="T9" fmla="*/ 639 h 639"/>
            </a:gdLst>
            <a:ahLst/>
            <a:cxnLst>
              <a:cxn ang="0">
                <a:pos x="T0" y="T1"/>
              </a:cxn>
              <a:cxn ang="0">
                <a:pos x="T2" y="T3"/>
              </a:cxn>
              <a:cxn ang="0">
                <a:pos x="T4" y="T5"/>
              </a:cxn>
              <a:cxn ang="0">
                <a:pos x="T6" y="T7"/>
              </a:cxn>
              <a:cxn ang="0">
                <a:pos x="T8" y="T9"/>
              </a:cxn>
            </a:cxnLst>
            <a:rect l="0" t="0" r="r" b="b"/>
            <a:pathLst>
              <a:path w="149" h="639">
                <a:moveTo>
                  <a:pt x="120" y="639"/>
                </a:moveTo>
                <a:lnTo>
                  <a:pt x="33" y="639"/>
                </a:lnTo>
                <a:lnTo>
                  <a:pt x="0" y="0"/>
                </a:lnTo>
                <a:lnTo>
                  <a:pt x="149" y="0"/>
                </a:lnTo>
                <a:lnTo>
                  <a:pt x="120"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9" name="Freeform 71"/>
          <p:cNvSpPr>
            <a:spLocks/>
          </p:cNvSpPr>
          <p:nvPr/>
        </p:nvSpPr>
        <p:spPr bwMode="auto">
          <a:xfrm>
            <a:off x="1673887" y="6190191"/>
            <a:ext cx="303403" cy="154318"/>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0" name="Freeform 73"/>
          <p:cNvSpPr>
            <a:spLocks/>
          </p:cNvSpPr>
          <p:nvPr/>
        </p:nvSpPr>
        <p:spPr bwMode="auto">
          <a:xfrm>
            <a:off x="1425409" y="2455190"/>
            <a:ext cx="476031" cy="598962"/>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1" name="Freeform 74"/>
          <p:cNvSpPr>
            <a:spLocks/>
          </p:cNvSpPr>
          <p:nvPr/>
        </p:nvSpPr>
        <p:spPr bwMode="auto">
          <a:xfrm>
            <a:off x="1339099" y="2429034"/>
            <a:ext cx="533571" cy="656503"/>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2" name="Freeform 75"/>
          <p:cNvSpPr>
            <a:spLocks/>
          </p:cNvSpPr>
          <p:nvPr/>
        </p:nvSpPr>
        <p:spPr bwMode="auto">
          <a:xfrm>
            <a:off x="1524803" y="2912912"/>
            <a:ext cx="240631" cy="290328"/>
          </a:xfrm>
          <a:custGeom>
            <a:avLst/>
            <a:gdLst>
              <a:gd name="T0" fmla="*/ 92 w 92"/>
              <a:gd name="T1" fmla="*/ 73 h 111"/>
              <a:gd name="T2" fmla="*/ 45 w 92"/>
              <a:gd name="T3" fmla="*/ 111 h 111"/>
              <a:gd name="T4" fmla="*/ 0 w 92"/>
              <a:gd name="T5" fmla="*/ 73 h 111"/>
              <a:gd name="T6" fmla="*/ 0 w 92"/>
              <a:gd name="T7" fmla="*/ 0 h 111"/>
              <a:gd name="T8" fmla="*/ 92 w 92"/>
              <a:gd name="T9" fmla="*/ 0 h 111"/>
              <a:gd name="T10" fmla="*/ 92 w 92"/>
              <a:gd name="T11" fmla="*/ 73 h 111"/>
            </a:gdLst>
            <a:ahLst/>
            <a:cxnLst>
              <a:cxn ang="0">
                <a:pos x="T0" y="T1"/>
              </a:cxn>
              <a:cxn ang="0">
                <a:pos x="T2" y="T3"/>
              </a:cxn>
              <a:cxn ang="0">
                <a:pos x="T4" y="T5"/>
              </a:cxn>
              <a:cxn ang="0">
                <a:pos x="T6" y="T7"/>
              </a:cxn>
              <a:cxn ang="0">
                <a:pos x="T8" y="T9"/>
              </a:cxn>
              <a:cxn ang="0">
                <a:pos x="T10" y="T11"/>
              </a:cxn>
            </a:cxnLst>
            <a:rect l="0" t="0" r="r" b="b"/>
            <a:pathLst>
              <a:path w="92" h="111">
                <a:moveTo>
                  <a:pt x="92" y="73"/>
                </a:moveTo>
                <a:lnTo>
                  <a:pt x="45" y="111"/>
                </a:lnTo>
                <a:lnTo>
                  <a:pt x="0" y="73"/>
                </a:lnTo>
                <a:lnTo>
                  <a:pt x="0" y="0"/>
                </a:lnTo>
                <a:lnTo>
                  <a:pt x="92" y="0"/>
                </a:lnTo>
                <a:lnTo>
                  <a:pt x="92" y="73"/>
                </a:ln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3" name="Freeform 76"/>
          <p:cNvSpPr>
            <a:spLocks/>
          </p:cNvSpPr>
          <p:nvPr/>
        </p:nvSpPr>
        <p:spPr bwMode="auto">
          <a:xfrm>
            <a:off x="944150" y="3179696"/>
            <a:ext cx="517878" cy="1349621"/>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4" name="Freeform 77"/>
          <p:cNvSpPr>
            <a:spLocks/>
          </p:cNvSpPr>
          <p:nvPr/>
        </p:nvSpPr>
        <p:spPr bwMode="auto">
          <a:xfrm>
            <a:off x="1828206" y="3179696"/>
            <a:ext cx="525725" cy="1349621"/>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5" name="Freeform 79"/>
          <p:cNvSpPr>
            <a:spLocks/>
          </p:cNvSpPr>
          <p:nvPr/>
        </p:nvSpPr>
        <p:spPr bwMode="auto">
          <a:xfrm>
            <a:off x="2168224" y="4529320"/>
            <a:ext cx="154318" cy="172625"/>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6" name="Freeform 80"/>
          <p:cNvSpPr>
            <a:spLocks/>
          </p:cNvSpPr>
          <p:nvPr/>
        </p:nvSpPr>
        <p:spPr bwMode="auto">
          <a:xfrm>
            <a:off x="1252784" y="3135231"/>
            <a:ext cx="784665" cy="1367933"/>
          </a:xfrm>
          <a:custGeom>
            <a:avLst/>
            <a:gdLst>
              <a:gd name="T0" fmla="*/ 208 w 300"/>
              <a:gd name="T1" fmla="*/ 0 h 523"/>
              <a:gd name="T2" fmla="*/ 149 w 300"/>
              <a:gd name="T3" fmla="*/ 100 h 523"/>
              <a:gd name="T4" fmla="*/ 92 w 300"/>
              <a:gd name="T5" fmla="*/ 0 h 523"/>
              <a:gd name="T6" fmla="*/ 0 w 300"/>
              <a:gd name="T7" fmla="*/ 17 h 523"/>
              <a:gd name="T8" fmla="*/ 5 w 300"/>
              <a:gd name="T9" fmla="*/ 523 h 523"/>
              <a:gd name="T10" fmla="*/ 293 w 300"/>
              <a:gd name="T11" fmla="*/ 523 h 523"/>
              <a:gd name="T12" fmla="*/ 300 w 300"/>
              <a:gd name="T13" fmla="*/ 17 h 523"/>
              <a:gd name="T14" fmla="*/ 208 w 300"/>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23">
                <a:moveTo>
                  <a:pt x="208" y="0"/>
                </a:moveTo>
                <a:lnTo>
                  <a:pt x="149" y="100"/>
                </a:lnTo>
                <a:lnTo>
                  <a:pt x="92" y="0"/>
                </a:lnTo>
                <a:lnTo>
                  <a:pt x="0" y="17"/>
                </a:lnTo>
                <a:lnTo>
                  <a:pt x="5" y="523"/>
                </a:lnTo>
                <a:lnTo>
                  <a:pt x="293" y="523"/>
                </a:lnTo>
                <a:lnTo>
                  <a:pt x="300" y="17"/>
                </a:lnTo>
                <a:lnTo>
                  <a:pt x="20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7" name="Freeform 81"/>
          <p:cNvSpPr>
            <a:spLocks/>
          </p:cNvSpPr>
          <p:nvPr/>
        </p:nvSpPr>
        <p:spPr bwMode="auto">
          <a:xfrm>
            <a:off x="1841284" y="2664434"/>
            <a:ext cx="5231" cy="784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8" name="Freeform 82"/>
          <p:cNvSpPr>
            <a:spLocks/>
          </p:cNvSpPr>
          <p:nvPr/>
        </p:nvSpPr>
        <p:spPr bwMode="auto">
          <a:xfrm>
            <a:off x="1841284" y="26592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9" name="Freeform 83"/>
          <p:cNvSpPr>
            <a:spLocks/>
          </p:cNvSpPr>
          <p:nvPr/>
        </p:nvSpPr>
        <p:spPr bwMode="auto">
          <a:xfrm>
            <a:off x="1828206" y="2640893"/>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0" name="Freeform 84"/>
          <p:cNvSpPr>
            <a:spLocks/>
          </p:cNvSpPr>
          <p:nvPr/>
        </p:nvSpPr>
        <p:spPr bwMode="auto">
          <a:xfrm>
            <a:off x="1833437" y="26461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1" name="Freeform 85"/>
          <p:cNvSpPr>
            <a:spLocks/>
          </p:cNvSpPr>
          <p:nvPr/>
        </p:nvSpPr>
        <p:spPr bwMode="auto">
          <a:xfrm>
            <a:off x="1443721" y="2640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2" name="Freeform 86"/>
          <p:cNvSpPr>
            <a:spLocks/>
          </p:cNvSpPr>
          <p:nvPr/>
        </p:nvSpPr>
        <p:spPr bwMode="auto">
          <a:xfrm>
            <a:off x="1846515" y="2672281"/>
            <a:ext cx="0" cy="523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3" name="Freeform 87"/>
          <p:cNvSpPr>
            <a:spLocks/>
          </p:cNvSpPr>
          <p:nvPr/>
        </p:nvSpPr>
        <p:spPr bwMode="auto">
          <a:xfrm>
            <a:off x="1846515" y="2682743"/>
            <a:ext cx="0" cy="78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4" name="Rectangle 88"/>
          <p:cNvSpPr>
            <a:spLocks noChangeArrowheads="1"/>
          </p:cNvSpPr>
          <p:nvPr/>
        </p:nvSpPr>
        <p:spPr bwMode="auto">
          <a:xfrm>
            <a:off x="1828206" y="2633046"/>
            <a:ext cx="2616" cy="261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5" name="Freeform 89"/>
          <p:cNvSpPr>
            <a:spLocks/>
          </p:cNvSpPr>
          <p:nvPr/>
        </p:nvSpPr>
        <p:spPr bwMode="auto">
          <a:xfrm>
            <a:off x="1433259" y="2677512"/>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6" name="Freeform 90"/>
          <p:cNvSpPr>
            <a:spLocks/>
          </p:cNvSpPr>
          <p:nvPr/>
        </p:nvSpPr>
        <p:spPr bwMode="auto">
          <a:xfrm>
            <a:off x="1438490" y="26592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7" name="Freeform 91"/>
          <p:cNvSpPr>
            <a:spLocks/>
          </p:cNvSpPr>
          <p:nvPr/>
        </p:nvSpPr>
        <p:spPr bwMode="auto">
          <a:xfrm>
            <a:off x="1443721" y="26513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8" name="Freeform 92"/>
          <p:cNvSpPr>
            <a:spLocks/>
          </p:cNvSpPr>
          <p:nvPr/>
        </p:nvSpPr>
        <p:spPr bwMode="auto">
          <a:xfrm>
            <a:off x="1438490" y="2664434"/>
            <a:ext cx="0" cy="78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9" name="Freeform 93"/>
          <p:cNvSpPr>
            <a:spLocks/>
          </p:cNvSpPr>
          <p:nvPr/>
        </p:nvSpPr>
        <p:spPr bwMode="auto">
          <a:xfrm>
            <a:off x="1401871" y="2614740"/>
            <a:ext cx="481259" cy="434181"/>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0" name="Rectangle 94"/>
          <p:cNvSpPr>
            <a:spLocks noChangeArrowheads="1"/>
          </p:cNvSpPr>
          <p:nvPr/>
        </p:nvSpPr>
        <p:spPr bwMode="auto">
          <a:xfrm>
            <a:off x="1265862" y="4503164"/>
            <a:ext cx="753278" cy="496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1" name="Freeform 61"/>
          <p:cNvSpPr>
            <a:spLocks noEditPoints="1"/>
          </p:cNvSpPr>
          <p:nvPr/>
        </p:nvSpPr>
        <p:spPr bwMode="auto">
          <a:xfrm>
            <a:off x="1421473" y="2679420"/>
            <a:ext cx="461657" cy="151901"/>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rot="18750993">
            <a:off x="906160" y="4035177"/>
            <a:ext cx="490458" cy="699266"/>
          </a:xfrm>
          <a:custGeom>
            <a:avLst/>
            <a:gdLst>
              <a:gd name="T0" fmla="*/ 0 w 505"/>
              <a:gd name="T1" fmla="*/ 704 h 720"/>
              <a:gd name="T2" fmla="*/ 17 w 505"/>
              <a:gd name="T3" fmla="*/ 720 h 720"/>
              <a:gd name="T4" fmla="*/ 488 w 505"/>
              <a:gd name="T5" fmla="*/ 720 h 720"/>
              <a:gd name="T6" fmla="*/ 505 w 505"/>
              <a:gd name="T7" fmla="*/ 704 h 720"/>
              <a:gd name="T8" fmla="*/ 505 w 505"/>
              <a:gd name="T9" fmla="*/ 17 h 720"/>
              <a:gd name="T10" fmla="*/ 488 w 505"/>
              <a:gd name="T11" fmla="*/ 0 h 720"/>
              <a:gd name="T12" fmla="*/ 17 w 505"/>
              <a:gd name="T13" fmla="*/ 0 h 720"/>
              <a:gd name="T14" fmla="*/ 0 w 505"/>
              <a:gd name="T15" fmla="*/ 17 h 720"/>
              <a:gd name="T16" fmla="*/ 0 w 505"/>
              <a:gd name="T17" fmla="*/ 7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20">
                <a:moveTo>
                  <a:pt x="0" y="704"/>
                </a:moveTo>
                <a:cubicBezTo>
                  <a:pt x="0" y="713"/>
                  <a:pt x="8" y="720"/>
                  <a:pt x="17" y="720"/>
                </a:cubicBezTo>
                <a:cubicBezTo>
                  <a:pt x="488" y="720"/>
                  <a:pt x="488" y="720"/>
                  <a:pt x="488" y="720"/>
                </a:cubicBezTo>
                <a:cubicBezTo>
                  <a:pt x="498" y="720"/>
                  <a:pt x="505" y="713"/>
                  <a:pt x="505" y="704"/>
                </a:cubicBezTo>
                <a:cubicBezTo>
                  <a:pt x="505" y="17"/>
                  <a:pt x="505" y="17"/>
                  <a:pt x="505" y="17"/>
                </a:cubicBezTo>
                <a:cubicBezTo>
                  <a:pt x="505" y="8"/>
                  <a:pt x="498" y="0"/>
                  <a:pt x="488" y="0"/>
                </a:cubicBezTo>
                <a:cubicBezTo>
                  <a:pt x="17" y="0"/>
                  <a:pt x="17" y="0"/>
                  <a:pt x="17" y="0"/>
                </a:cubicBezTo>
                <a:cubicBezTo>
                  <a:pt x="8" y="0"/>
                  <a:pt x="0" y="8"/>
                  <a:pt x="0" y="17"/>
                </a:cubicBezTo>
                <a:lnTo>
                  <a:pt x="0" y="70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6"/>
          <p:cNvSpPr>
            <a:spLocks noChangeArrowheads="1"/>
          </p:cNvSpPr>
          <p:nvPr/>
        </p:nvSpPr>
        <p:spPr bwMode="auto">
          <a:xfrm rot="18750993">
            <a:off x="934052" y="4062558"/>
            <a:ext cx="435654" cy="644463"/>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9"/>
          <p:cNvSpPr txBox="1"/>
          <p:nvPr/>
        </p:nvSpPr>
        <p:spPr>
          <a:xfrm>
            <a:off x="4616824" y="1680630"/>
            <a:ext cx="675042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Currently, there are </a:t>
            </a:r>
            <a:r>
              <a:rPr lang="en-US" sz="2400" dirty="0">
                <a:solidFill>
                  <a:schemeClr val="accent2"/>
                </a:solidFill>
              </a:rPr>
              <a:t>1 million </a:t>
            </a:r>
            <a:r>
              <a:rPr lang="en-US" sz="2400" dirty="0">
                <a:gradFill>
                  <a:gsLst>
                    <a:gs pos="2917">
                      <a:schemeClr val="tx1"/>
                    </a:gs>
                    <a:gs pos="30000">
                      <a:schemeClr val="tx1"/>
                    </a:gs>
                  </a:gsLst>
                  <a:lin ang="5400000" scaled="0"/>
                </a:gradFill>
              </a:rPr>
              <a:t>cybersecurity job openings globally</a:t>
            </a:r>
          </a:p>
        </p:txBody>
      </p:sp>
      <p:sp>
        <p:nvSpPr>
          <p:cNvPr id="41" name="TextBox 40"/>
          <p:cNvSpPr txBox="1"/>
          <p:nvPr/>
        </p:nvSpPr>
        <p:spPr>
          <a:xfrm>
            <a:off x="4616823" y="2956593"/>
            <a:ext cx="6750423"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average, cybersecurity professionals receive compensation of </a:t>
            </a:r>
            <a:r>
              <a:rPr lang="en-US" sz="2400" dirty="0">
                <a:solidFill>
                  <a:schemeClr val="accent2"/>
                </a:solidFill>
              </a:rPr>
              <a:t>9% more </a:t>
            </a:r>
            <a:r>
              <a:rPr lang="en-US" sz="2400" dirty="0">
                <a:gradFill>
                  <a:gsLst>
                    <a:gs pos="2917">
                      <a:schemeClr val="tx1"/>
                    </a:gs>
                    <a:gs pos="30000">
                      <a:schemeClr val="tx1"/>
                    </a:gs>
                  </a:gsLst>
                  <a:lin ang="5400000" scaled="0"/>
                </a:gradFill>
              </a:rPr>
              <a:t>than other IT workers</a:t>
            </a:r>
          </a:p>
        </p:txBody>
      </p:sp>
      <p:sp>
        <p:nvSpPr>
          <p:cNvPr id="42" name="TextBox 41"/>
          <p:cNvSpPr txBox="1"/>
          <p:nvPr/>
        </p:nvSpPr>
        <p:spPr>
          <a:xfrm>
            <a:off x="4616823" y="4323280"/>
            <a:ext cx="675042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market for cybersecurity is expected to </a:t>
            </a:r>
            <a:r>
              <a:rPr lang="en-US" sz="2400" dirty="0">
                <a:solidFill>
                  <a:schemeClr val="accent2"/>
                </a:solidFill>
              </a:rPr>
              <a:t>grow 350%</a:t>
            </a:r>
            <a:r>
              <a:rPr lang="en-US" sz="2400" dirty="0">
                <a:gradFill>
                  <a:gsLst>
                    <a:gs pos="2917">
                      <a:schemeClr val="tx1"/>
                    </a:gs>
                    <a:gs pos="30000">
                      <a:schemeClr val="tx1"/>
                    </a:gs>
                  </a:gsLst>
                  <a:lin ang="5400000" scaled="0"/>
                </a:gradFill>
              </a:rPr>
              <a:t> by 2020</a:t>
            </a:r>
          </a:p>
        </p:txBody>
      </p:sp>
      <p:grpSp>
        <p:nvGrpSpPr>
          <p:cNvPr id="3" name="Group 2"/>
          <p:cNvGrpSpPr/>
          <p:nvPr/>
        </p:nvGrpSpPr>
        <p:grpSpPr>
          <a:xfrm>
            <a:off x="2524847" y="2158893"/>
            <a:ext cx="2091976" cy="444854"/>
            <a:chOff x="2524847" y="2158893"/>
            <a:chExt cx="2091976" cy="444854"/>
          </a:xfrm>
        </p:grpSpPr>
        <p:cxnSp>
          <p:nvCxnSpPr>
            <p:cNvPr id="49" name="Straight Connector 48"/>
            <p:cNvCxnSpPr/>
            <p:nvPr/>
          </p:nvCxnSpPr>
          <p:spPr>
            <a:xfrm flipH="1">
              <a:off x="3585029" y="215889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524847" y="2158893"/>
              <a:ext cx="1060182" cy="444854"/>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2524847" y="2912912"/>
            <a:ext cx="2063588" cy="537091"/>
            <a:chOff x="2524847" y="2912912"/>
            <a:chExt cx="2063588" cy="537091"/>
          </a:xfrm>
        </p:grpSpPr>
        <p:cxnSp>
          <p:nvCxnSpPr>
            <p:cNvPr id="51" name="Straight Connector 50"/>
            <p:cNvCxnSpPr/>
            <p:nvPr/>
          </p:nvCxnSpPr>
          <p:spPr>
            <a:xfrm flipH="1">
              <a:off x="3556641" y="3436927"/>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2524847" y="2912912"/>
              <a:ext cx="1031794" cy="537091"/>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513475" y="3267770"/>
            <a:ext cx="2103348" cy="1495341"/>
            <a:chOff x="2513475" y="3267770"/>
            <a:chExt cx="2103348" cy="1495341"/>
          </a:xfrm>
        </p:grpSpPr>
        <p:cxnSp>
          <p:nvCxnSpPr>
            <p:cNvPr id="52" name="Straight Connector 51"/>
            <p:cNvCxnSpPr/>
            <p:nvPr/>
          </p:nvCxnSpPr>
          <p:spPr>
            <a:xfrm flipH="1">
              <a:off x="3585029" y="4763111"/>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513475" y="3267770"/>
              <a:ext cx="1071554" cy="1495341"/>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4986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1000"/>
                                        <p:tgtEl>
                                          <p:spTgt spid="32"/>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8121746"/>
          </a:xfrm>
          <a:prstGeom prst="rect">
            <a:avLst/>
          </a:prstGeom>
        </p:spPr>
      </p:pic>
      <p:sp>
        <p:nvSpPr>
          <p:cNvPr id="2" name="Title 1"/>
          <p:cNvSpPr>
            <a:spLocks noGrp="1"/>
          </p:cNvSpPr>
          <p:nvPr>
            <p:ph type="title"/>
          </p:nvPr>
        </p:nvSpPr>
        <p:spPr>
          <a:xfrm>
            <a:off x="-2323" y="-2527"/>
            <a:ext cx="12194322" cy="812778"/>
          </a:xfrm>
          <a:prstGeom prst="rect">
            <a:avLst/>
          </a:prstGeom>
          <a:solidFill>
            <a:schemeClr val="bg1">
              <a:lumMod val="95000"/>
              <a:alpha val="65098"/>
            </a:schemeClr>
          </a:solidFill>
        </p:spPr>
        <p:txBody>
          <a:bodyPr/>
          <a:lstStyle/>
          <a:p>
            <a:r>
              <a:rPr lang="en-US" b="1">
                <a:solidFill>
                  <a:schemeClr val="tx2"/>
                </a:solidFill>
              </a:rPr>
              <a:t>The </a:t>
            </a:r>
            <a:r>
              <a:rPr lang="en-US" sz="4800" b="1" dirty="0">
                <a:solidFill>
                  <a:schemeClr val="tx2"/>
                </a:solidFill>
              </a:rPr>
              <a:t>Right</a:t>
            </a:r>
            <a:r>
              <a:rPr lang="en-US" b="1">
                <a:solidFill>
                  <a:schemeClr val="tx2"/>
                </a:solidFill>
              </a:rPr>
              <a:t> Person for </a:t>
            </a:r>
            <a:r>
              <a:rPr lang="en-US" b="1" dirty="0">
                <a:solidFill>
                  <a:schemeClr val="tx2"/>
                </a:solidFill>
              </a:rPr>
              <a:t>Cybersecurity</a:t>
            </a:r>
          </a:p>
        </p:txBody>
      </p:sp>
      <p:sp>
        <p:nvSpPr>
          <p:cNvPr id="13" name="Rectangle 12"/>
          <p:cNvSpPr/>
          <p:nvPr/>
        </p:nvSpPr>
        <p:spPr bwMode="auto">
          <a:xfrm>
            <a:off x="9258299" y="4003446"/>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33"/>
          <p:cNvGrpSpPr/>
          <p:nvPr/>
        </p:nvGrpSpPr>
        <p:grpSpPr bwMode="black">
          <a:xfrm>
            <a:off x="11401591" y="4098176"/>
            <a:ext cx="554107" cy="1119152"/>
            <a:chOff x="2593975" y="2552700"/>
            <a:chExt cx="469901" cy="949325"/>
          </a:xfrm>
        </p:grpSpPr>
        <p:sp>
          <p:nvSpPr>
            <p:cNvPr id="15"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9" name="Rectangle 18"/>
          <p:cNvSpPr/>
          <p:nvPr/>
        </p:nvSpPr>
        <p:spPr>
          <a:xfrm>
            <a:off x="9392995" y="5006298"/>
            <a:ext cx="2356996" cy="1255728"/>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Willing </a:t>
            </a:r>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to be a </a:t>
            </a: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Super Hero</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324600" y="4006122"/>
            <a:ext cx="2781300" cy="2438400"/>
            <a:chOff x="6324600" y="4006122"/>
            <a:chExt cx="2781300" cy="2438400"/>
          </a:xfrm>
        </p:grpSpPr>
        <p:sp>
          <p:nvSpPr>
            <p:cNvPr id="12" name="Rectangle 11"/>
            <p:cNvSpPr/>
            <p:nvPr/>
          </p:nvSpPr>
          <p:spPr bwMode="auto">
            <a:xfrm>
              <a:off x="6324600" y="4006122"/>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6486306" y="5394096"/>
              <a:ext cx="2157135" cy="867930"/>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Adapts</a:t>
              </a:r>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to change</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61"/>
            <p:cNvGrpSpPr/>
            <p:nvPr/>
          </p:nvGrpSpPr>
          <p:grpSpPr bwMode="black">
            <a:xfrm>
              <a:off x="8210550" y="4182924"/>
              <a:ext cx="744674" cy="794116"/>
              <a:chOff x="1435100" y="3879850"/>
              <a:chExt cx="739775" cy="795338"/>
            </a:xfrm>
            <a:solidFill>
              <a:schemeClr val="tx1"/>
            </a:solidFill>
          </p:grpSpPr>
          <p:sp>
            <p:nvSpPr>
              <p:cNvPr id="21"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6" name="Group 5"/>
          <p:cNvGrpSpPr/>
          <p:nvPr/>
        </p:nvGrpSpPr>
        <p:grpSpPr>
          <a:xfrm>
            <a:off x="6324600" y="1428750"/>
            <a:ext cx="2781300" cy="2438400"/>
            <a:chOff x="6324600" y="1428750"/>
            <a:chExt cx="2781300" cy="2438400"/>
          </a:xfrm>
        </p:grpSpPr>
        <p:sp>
          <p:nvSpPr>
            <p:cNvPr id="3" name="Rectangle 2"/>
            <p:cNvSpPr/>
            <p:nvPr/>
          </p:nvSpPr>
          <p:spPr bwMode="auto">
            <a:xfrm>
              <a:off x="6324600" y="1428750"/>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6467256" y="2487474"/>
              <a:ext cx="2157135" cy="1255728"/>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Loves solving puzzles</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84"/>
            <p:cNvSpPr>
              <a:spLocks noEditPoints="1"/>
            </p:cNvSpPr>
            <p:nvPr/>
          </p:nvSpPr>
          <p:spPr bwMode="black">
            <a:xfrm>
              <a:off x="8286532" y="1619390"/>
              <a:ext cx="606040" cy="72447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9258299" y="1426074"/>
            <a:ext cx="2781300" cy="2438400"/>
            <a:chOff x="9258299" y="1426074"/>
            <a:chExt cx="2781300" cy="2438400"/>
          </a:xfrm>
        </p:grpSpPr>
        <p:sp>
          <p:nvSpPr>
            <p:cNvPr id="10" name="Rectangle 9"/>
            <p:cNvSpPr/>
            <p:nvPr/>
          </p:nvSpPr>
          <p:spPr bwMode="auto">
            <a:xfrm>
              <a:off x="9258299" y="1426074"/>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373945" y="2745298"/>
              <a:ext cx="2027646"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solidFill>
                </a:rPr>
                <a:t>Exhibits curiosity</a:t>
              </a:r>
              <a:endParaRPr lang="en-US" sz="3200" dirty="0">
                <a:solidFill>
                  <a:schemeClr val="bg1"/>
                </a:solidFill>
              </a:endParaRPr>
            </a:p>
          </p:txBody>
        </p:sp>
        <p:sp>
          <p:nvSpPr>
            <p:cNvPr id="35" name="Freeform 15"/>
            <p:cNvSpPr>
              <a:spLocks noEditPoints="1"/>
            </p:cNvSpPr>
            <p:nvPr/>
          </p:nvSpPr>
          <p:spPr bwMode="black">
            <a:xfrm>
              <a:off x="10928372" y="1672413"/>
              <a:ext cx="871951" cy="795153"/>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01367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3000" fill="hold"/>
                                        <p:tgtEl>
                                          <p:spTgt spid="13"/>
                                        </p:tgtEl>
                                        <p:attrNameLst>
                                          <p:attrName>fillcolor</p:attrName>
                                        </p:attrNameLst>
                                      </p:cBhvr>
                                      <p:to>
                                        <a:srgbClr val="B4009E"/>
                                      </p:to>
                                    </p:animClr>
                                    <p:set>
                                      <p:cBhvr>
                                        <p:cTn id="7" dur="3000" fill="hold"/>
                                        <p:tgtEl>
                                          <p:spTgt spid="13"/>
                                        </p:tgtEl>
                                        <p:attrNameLst>
                                          <p:attrName>fill.type</p:attrName>
                                        </p:attrNameLst>
                                      </p:cBhvr>
                                      <p:to>
                                        <p:strVal val="solid"/>
                                      </p:to>
                                    </p:set>
                                    <p:set>
                                      <p:cBhvr>
                                        <p:cTn id="8" dur="3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92664" y="2019300"/>
            <a:ext cx="5113866" cy="5566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Black Hats</a:t>
            </a:r>
          </a:p>
        </p:txBody>
      </p:sp>
      <p:sp>
        <p:nvSpPr>
          <p:cNvPr id="3" name="Title 2"/>
          <p:cNvSpPr>
            <a:spLocks noGrp="1"/>
          </p:cNvSpPr>
          <p:nvPr>
            <p:ph type="title"/>
          </p:nvPr>
        </p:nvSpPr>
        <p:spPr/>
        <p:txBody>
          <a:bodyPr/>
          <a:lstStyle/>
          <a:p>
            <a:r>
              <a:rPr lang="en-US" sz="4800" dirty="0"/>
              <a:t>Black &amp; White Hats</a:t>
            </a:r>
            <a:endParaRPr lang="en-US" dirty="0"/>
          </a:p>
        </p:txBody>
      </p:sp>
      <p:sp>
        <p:nvSpPr>
          <p:cNvPr id="4" name="Text Placeholder 1"/>
          <p:cNvSpPr txBox="1">
            <a:spLocks/>
          </p:cNvSpPr>
          <p:nvPr/>
        </p:nvSpPr>
        <p:spPr>
          <a:xfrm>
            <a:off x="269240" y="936817"/>
            <a:ext cx="11653523"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latin typeface="+mj-lt"/>
              </a:defRPr>
            </a:lvl1pPr>
          </a:lstStyle>
          <a:p>
            <a:r>
              <a:rPr lang="en-US" sz="2400" dirty="0"/>
              <a:t>There are two types of hackers: the bad and the good</a:t>
            </a:r>
            <a:endParaRPr lang="en-US" dirty="0"/>
          </a:p>
        </p:txBody>
      </p:sp>
      <p:cxnSp>
        <p:nvCxnSpPr>
          <p:cNvPr id="7" name="Straight Connector 6"/>
          <p:cNvCxnSpPr/>
          <p:nvPr/>
        </p:nvCxnSpPr>
        <p:spPr>
          <a:xfrm>
            <a:off x="6129867" y="2702564"/>
            <a:ext cx="0" cy="3700353"/>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2664" y="2702564"/>
            <a:ext cx="5113866"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Black Hats </a:t>
            </a:r>
            <a:r>
              <a:rPr lang="en-US" sz="2400" dirty="0">
                <a:solidFill>
                  <a:schemeClr val="accent2"/>
                </a:solidFill>
              </a:rPr>
              <a:t>break</a:t>
            </a:r>
            <a:r>
              <a:rPr lang="en-US" sz="2400" dirty="0">
                <a:gradFill>
                  <a:gsLst>
                    <a:gs pos="2917">
                      <a:schemeClr val="tx1"/>
                    </a:gs>
                    <a:gs pos="30000">
                      <a:schemeClr val="tx1"/>
                    </a:gs>
                  </a:gsLst>
                  <a:lin ang="5400000" scaled="0"/>
                </a:gradFill>
              </a:rPr>
              <a:t> things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Intent is malicious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Reasons could include:</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Financial (89% of all hacks)</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Espionage</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Ideology</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Grudge</a:t>
            </a:r>
          </a:p>
        </p:txBody>
      </p:sp>
      <p:sp>
        <p:nvSpPr>
          <p:cNvPr id="9" name="TextBox 8"/>
          <p:cNvSpPr txBox="1"/>
          <p:nvPr/>
        </p:nvSpPr>
        <p:spPr>
          <a:xfrm>
            <a:off x="6534151" y="2702564"/>
            <a:ext cx="52683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White Hats </a:t>
            </a:r>
            <a:r>
              <a:rPr lang="en-US" sz="2400" dirty="0">
                <a:solidFill>
                  <a:schemeClr val="tx2"/>
                </a:solidFill>
              </a:rPr>
              <a:t>build</a:t>
            </a:r>
            <a:r>
              <a:rPr lang="en-US" sz="2400" dirty="0">
                <a:gradFill>
                  <a:gsLst>
                    <a:gs pos="2917">
                      <a:schemeClr val="tx1"/>
                    </a:gs>
                    <a:gs pos="30000">
                      <a:schemeClr val="tx1"/>
                    </a:gs>
                  </a:gsLst>
                  <a:lin ang="5400000" scaled="0"/>
                </a:gradFill>
              </a:rPr>
              <a:t> things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Ethical Hacking</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Works in teams referred to as sneakers, red teams, or tiger teams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Some White Hats pursue bounties on discovering organization vulnerabilities</a:t>
            </a:r>
          </a:p>
        </p:txBody>
      </p:sp>
      <p:sp>
        <p:nvSpPr>
          <p:cNvPr id="11" name="Rectangle 10"/>
          <p:cNvSpPr/>
          <p:nvPr/>
        </p:nvSpPr>
        <p:spPr bwMode="auto">
          <a:xfrm>
            <a:off x="6534151" y="2019300"/>
            <a:ext cx="5113866" cy="5566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White Hats</a:t>
            </a:r>
          </a:p>
        </p:txBody>
      </p:sp>
      <p:pic>
        <p:nvPicPr>
          <p:cNvPr id="12" name="Picture 2" descr="https://www.wifipineapple.com/assets/img/icons/flat/intercept.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116100" y="1965789"/>
            <a:ext cx="826437" cy="82643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1097459" y="1889121"/>
            <a:ext cx="827621" cy="886172"/>
            <a:chOff x="10827142" y="1653237"/>
            <a:chExt cx="827621" cy="886172"/>
          </a:xfrm>
        </p:grpSpPr>
        <p:sp>
          <p:nvSpPr>
            <p:cNvPr id="14" name="Oval 13"/>
            <p:cNvSpPr/>
            <p:nvPr/>
          </p:nvSpPr>
          <p:spPr bwMode="auto">
            <a:xfrm>
              <a:off x="10827142" y="1712972"/>
              <a:ext cx="827621" cy="82643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Content Placeholder 5"/>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833888" y="1653237"/>
              <a:ext cx="820875" cy="820875"/>
            </a:xfrm>
            <a:prstGeom prst="rect">
              <a:avLst/>
            </a:prstGeom>
          </p:spPr>
        </p:pic>
      </p:grpSp>
      <p:pic>
        <p:nvPicPr>
          <p:cNvPr id="2" name="Picture 4"/>
          <p:cNvPicPr>
            <a:picLocks noChangeAspect="1"/>
          </p:cNvPicPr>
          <p:nvPr/>
        </p:nvPicPr>
        <p:blipFill>
          <a:blip r:embed="rId5"/>
          <a:stretch>
            <a:fillRect/>
          </a:stretch>
        </p:blipFill>
        <p:spPr>
          <a:xfrm>
            <a:off x="3595999" y="4591568"/>
            <a:ext cx="1485690" cy="1485690"/>
          </a:xfrm>
          <a:prstGeom prst="rect">
            <a:avLst/>
          </a:prstGeom>
        </p:spPr>
      </p:pic>
    </p:spTree>
    <p:extLst>
      <p:ext uri="{BB962C8B-B14F-4D97-AF65-F5344CB8AC3E}">
        <p14:creationId xmlns:p14="http://schemas.microsoft.com/office/powerpoint/2010/main" val="1805281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6" name="Rectangle 16395"/>
          <p:cNvSpPr/>
          <p:nvPr/>
        </p:nvSpPr>
        <p:spPr bwMode="auto">
          <a:xfrm>
            <a:off x="484467" y="1937127"/>
            <a:ext cx="8106066" cy="4444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8550755" y="1937127"/>
            <a:ext cx="3258845" cy="4444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89511"/>
            <a:ext cx="11567160" cy="899665"/>
          </a:xfrm>
        </p:spPr>
        <p:txBody>
          <a:bodyPr/>
          <a:lstStyle/>
          <a:p>
            <a:r>
              <a:rPr lang="en-US" sz="4800" dirty="0"/>
              <a:t>Bounties for the White Hats</a:t>
            </a:r>
          </a:p>
        </p:txBody>
      </p:sp>
      <p:sp>
        <p:nvSpPr>
          <p:cNvPr id="5" name="Rectangle 4"/>
          <p:cNvSpPr/>
          <p:nvPr/>
        </p:nvSpPr>
        <p:spPr bwMode="auto">
          <a:xfrm>
            <a:off x="484467" y="1336975"/>
            <a:ext cx="11351933" cy="600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300" b="1" dirty="0">
                <a:gradFill>
                  <a:gsLst>
                    <a:gs pos="0">
                      <a:srgbClr val="FFFFFF"/>
                    </a:gs>
                    <a:gs pos="100000">
                      <a:srgbClr val="FFFFFF"/>
                    </a:gs>
                  </a:gsLst>
                  <a:lin ang="5400000" scaled="0"/>
                </a:gradFill>
                <a:ea typeface="Segoe UI" pitchFamily="34" charset="0"/>
                <a:cs typeface="Segoe UI" pitchFamily="34" charset="0"/>
              </a:rPr>
              <a:t>Companies and gov’ts now offer bounties for hackers to identify vulnerabilities</a:t>
            </a:r>
          </a:p>
        </p:txBody>
      </p:sp>
      <p:grpSp>
        <p:nvGrpSpPr>
          <p:cNvPr id="14" name="Group 13"/>
          <p:cNvGrpSpPr/>
          <p:nvPr/>
        </p:nvGrpSpPr>
        <p:grpSpPr>
          <a:xfrm>
            <a:off x="5953969" y="4296761"/>
            <a:ext cx="423250" cy="437591"/>
            <a:chOff x="4749687" y="3832457"/>
            <a:chExt cx="564413" cy="583537"/>
          </a:xfrm>
          <a:solidFill>
            <a:schemeClr val="accent2"/>
          </a:solidFill>
        </p:grpSpPr>
        <p:sp>
          <p:nvSpPr>
            <p:cNvPr id="15" name="Freeform 14"/>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6" name="Freeform 15"/>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7" name="Freeform 16"/>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8" name="Freeform 17"/>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9" name="Freeform 18"/>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0" name="Freeform 19"/>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1" name="Freeform 20"/>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2" name="Freeform 21"/>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3" name="Freeform 22"/>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4" name="Oval 23"/>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5" name="Oval 24"/>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6" name="Freeform 25"/>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7" name="Freeform 26"/>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8" name="Freeform 27"/>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9" name="Freeform 28"/>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0" name="Freeform 29"/>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1" name="Freeform 30"/>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grpSp>
        <p:nvGrpSpPr>
          <p:cNvPr id="32" name="Group 31"/>
          <p:cNvGrpSpPr/>
          <p:nvPr/>
        </p:nvGrpSpPr>
        <p:grpSpPr>
          <a:xfrm>
            <a:off x="6069452" y="3112741"/>
            <a:ext cx="423250" cy="437591"/>
            <a:chOff x="4749687" y="3832457"/>
            <a:chExt cx="564413" cy="583537"/>
          </a:xfrm>
          <a:solidFill>
            <a:schemeClr val="accent2"/>
          </a:solidFill>
        </p:grpSpPr>
        <p:sp>
          <p:nvSpPr>
            <p:cNvPr id="33" name="Freeform 32"/>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4" name="Freeform 33"/>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5" name="Freeform 34"/>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6" name="Freeform 35"/>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7" name="Freeform 36"/>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8" name="Freeform 37"/>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9" name="Freeform 38"/>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0" name="Freeform 39"/>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1" name="Freeform 40"/>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2" name="Oval 41"/>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3" name="Oval 42"/>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4" name="Freeform 43"/>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5" name="Freeform 44"/>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6" name="Freeform 45"/>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7" name="Freeform 46"/>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8" name="Freeform 47"/>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9" name="Freeform 48"/>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grpSp>
        <p:nvGrpSpPr>
          <p:cNvPr id="77" name="Group 76"/>
          <p:cNvGrpSpPr/>
          <p:nvPr/>
        </p:nvGrpSpPr>
        <p:grpSpPr>
          <a:xfrm>
            <a:off x="6468021" y="2695982"/>
            <a:ext cx="1999382" cy="2102710"/>
            <a:chOff x="-1539962" y="3812425"/>
            <a:chExt cx="1999382" cy="2102710"/>
          </a:xfrm>
          <a:solidFill>
            <a:schemeClr val="tx2"/>
          </a:solidFill>
        </p:grpSpPr>
        <p:grpSp>
          <p:nvGrpSpPr>
            <p:cNvPr id="52" name="Group 20"/>
            <p:cNvGrpSpPr>
              <a:grpSpLocks/>
            </p:cNvGrpSpPr>
            <p:nvPr/>
          </p:nvGrpSpPr>
          <p:grpSpPr bwMode="auto">
            <a:xfrm>
              <a:off x="-1258392" y="3812425"/>
              <a:ext cx="1075321" cy="2102710"/>
              <a:chOff x="425222" y="3519500"/>
              <a:chExt cx="1623928" cy="3174988"/>
            </a:xfrm>
            <a:grpFill/>
          </p:grpSpPr>
          <p:sp>
            <p:nvSpPr>
              <p:cNvPr id="73" name="Rectangle 72"/>
              <p:cNvSpPr/>
              <p:nvPr/>
            </p:nvSpPr>
            <p:spPr bwMode="auto">
              <a:xfrm>
                <a:off x="1227315" y="3695393"/>
                <a:ext cx="821522" cy="2922917"/>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1801" tIns="105441" rIns="131801" bIns="105441"/>
              <a:lstStyle/>
              <a:p>
                <a:pPr algn="ctr" defTabSz="672011">
                  <a:lnSpc>
                    <a:spcPct val="90000"/>
                  </a:lnSpc>
                  <a:defRPr/>
                </a:pPr>
                <a:endParaRPr lang="en-US" sz="1730" dirty="0" err="1">
                  <a:solidFill>
                    <a:srgbClr val="000000"/>
                  </a:solidFill>
                  <a:ea typeface="Segoe UI" pitchFamily="34" charset="0"/>
                  <a:cs typeface="Segoe UI" pitchFamily="34" charset="0"/>
                </a:endParaRPr>
              </a:p>
            </p:txBody>
          </p:sp>
          <p:sp>
            <p:nvSpPr>
              <p:cNvPr id="74" name="Rectangle 73"/>
              <p:cNvSpPr/>
              <p:nvPr/>
            </p:nvSpPr>
            <p:spPr bwMode="auto">
              <a:xfrm>
                <a:off x="425669" y="4564816"/>
                <a:ext cx="1010340" cy="212967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1801" tIns="105441" rIns="131801" bIns="105441"/>
              <a:lstStyle/>
              <a:p>
                <a:pPr algn="ctr" defTabSz="672011">
                  <a:lnSpc>
                    <a:spcPct val="90000"/>
                  </a:lnSpc>
                  <a:defRPr/>
                </a:pPr>
                <a:endParaRPr lang="en-US" sz="1730" dirty="0" err="1">
                  <a:solidFill>
                    <a:srgbClr val="000000"/>
                  </a:solidFill>
                  <a:ea typeface="Segoe UI" pitchFamily="34" charset="0"/>
                  <a:cs typeface="Segoe UI" pitchFamily="34" charset="0"/>
                </a:endParaRPr>
              </a:p>
            </p:txBody>
          </p:sp>
          <p:sp>
            <p:nvSpPr>
              <p:cNvPr id="75" name="Rectangle 22"/>
              <p:cNvSpPr>
                <a:spLocks noChangeArrowheads="1"/>
              </p:cNvSpPr>
              <p:nvPr/>
            </p:nvSpPr>
            <p:spPr bwMode="auto">
              <a:xfrm>
                <a:off x="1772235" y="3519853"/>
                <a:ext cx="140786" cy="180509"/>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76" name="Rectangle 23"/>
              <p:cNvSpPr>
                <a:spLocks noChangeArrowheads="1"/>
              </p:cNvSpPr>
              <p:nvPr/>
            </p:nvSpPr>
            <p:spPr bwMode="auto">
              <a:xfrm>
                <a:off x="1585075" y="3519853"/>
                <a:ext cx="139129" cy="180509"/>
              </a:xfrm>
              <a:prstGeom prst="rect">
                <a:avLst/>
              </a:prstGeom>
              <a:grpFill/>
              <a:ln>
                <a:solidFill>
                  <a:schemeClr val="bg1"/>
                </a:solidFill>
              </a:ln>
              <a:extLst/>
            </p:spPr>
            <p:txBody>
              <a:bodyPr/>
              <a:lstStyle/>
              <a:p>
                <a:pPr defTabSz="671898">
                  <a:defRPr/>
                </a:pPr>
                <a:endParaRPr lang="en-US" sz="1350">
                  <a:solidFill>
                    <a:srgbClr val="000000"/>
                  </a:solidFill>
                </a:endParaRPr>
              </a:p>
            </p:txBody>
          </p:sp>
        </p:grpSp>
        <p:sp>
          <p:nvSpPr>
            <p:cNvPr id="53" name="Rectangle 6"/>
            <p:cNvSpPr>
              <a:spLocks noChangeArrowheads="1"/>
            </p:cNvSpPr>
            <p:nvPr/>
          </p:nvSpPr>
          <p:spPr bwMode="auto">
            <a:xfrm>
              <a:off x="-1537768" y="5303147"/>
              <a:ext cx="700826" cy="61198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4" name="Rectangle 7"/>
            <p:cNvSpPr>
              <a:spLocks noChangeArrowheads="1"/>
            </p:cNvSpPr>
            <p:nvPr/>
          </p:nvSpPr>
          <p:spPr bwMode="auto">
            <a:xfrm>
              <a:off x="-1537768" y="5273534"/>
              <a:ext cx="739212" cy="29613"/>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5" name="Rectangle 8"/>
            <p:cNvSpPr>
              <a:spLocks noChangeArrowheads="1"/>
            </p:cNvSpPr>
            <p:nvPr/>
          </p:nvSpPr>
          <p:spPr bwMode="auto">
            <a:xfrm>
              <a:off x="-1184614"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6" name="Rectangle 9"/>
            <p:cNvSpPr>
              <a:spLocks noChangeArrowheads="1"/>
            </p:cNvSpPr>
            <p:nvPr/>
          </p:nvSpPr>
          <p:spPr bwMode="auto">
            <a:xfrm>
              <a:off x="-1356804" y="5719913"/>
              <a:ext cx="98708"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7" name="Rectangle 10"/>
            <p:cNvSpPr>
              <a:spLocks noChangeArrowheads="1"/>
            </p:cNvSpPr>
            <p:nvPr/>
          </p:nvSpPr>
          <p:spPr bwMode="auto">
            <a:xfrm>
              <a:off x="-1531188" y="5385402"/>
              <a:ext cx="622956" cy="9870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8" name="Rectangle 11"/>
            <p:cNvSpPr>
              <a:spLocks noChangeArrowheads="1"/>
            </p:cNvSpPr>
            <p:nvPr/>
          </p:nvSpPr>
          <p:spPr bwMode="auto">
            <a:xfrm>
              <a:off x="-1531188" y="5557593"/>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9" name="Rectangle 12"/>
            <p:cNvSpPr>
              <a:spLocks noChangeArrowheads="1"/>
            </p:cNvSpPr>
            <p:nvPr/>
          </p:nvSpPr>
          <p:spPr bwMode="auto">
            <a:xfrm>
              <a:off x="-753589" y="4956573"/>
              <a:ext cx="769921" cy="95856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0" name="Rectangle 13"/>
            <p:cNvSpPr>
              <a:spLocks noChangeArrowheads="1"/>
            </p:cNvSpPr>
            <p:nvPr/>
          </p:nvSpPr>
          <p:spPr bwMode="auto">
            <a:xfrm>
              <a:off x="-793073" y="4926960"/>
              <a:ext cx="847790" cy="29613"/>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1" name="Rectangle 14"/>
            <p:cNvSpPr>
              <a:spLocks noChangeArrowheads="1"/>
            </p:cNvSpPr>
            <p:nvPr/>
          </p:nvSpPr>
          <p:spPr bwMode="auto">
            <a:xfrm>
              <a:off x="-330242"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2" name="Rectangle 15"/>
            <p:cNvSpPr>
              <a:spLocks noChangeArrowheads="1"/>
            </p:cNvSpPr>
            <p:nvPr/>
          </p:nvSpPr>
          <p:spPr bwMode="auto">
            <a:xfrm>
              <a:off x="-505723"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3" name="Rectangle 16"/>
            <p:cNvSpPr>
              <a:spLocks noChangeArrowheads="1"/>
            </p:cNvSpPr>
            <p:nvPr/>
          </p:nvSpPr>
          <p:spPr bwMode="auto">
            <a:xfrm>
              <a:off x="-677914" y="5038829"/>
              <a:ext cx="622956" cy="101999"/>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4" name="Rectangle 17"/>
            <p:cNvSpPr>
              <a:spLocks noChangeArrowheads="1"/>
            </p:cNvSpPr>
            <p:nvPr/>
          </p:nvSpPr>
          <p:spPr bwMode="auto">
            <a:xfrm>
              <a:off x="-677914" y="5211019"/>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5" name="Rectangle 18"/>
            <p:cNvSpPr>
              <a:spLocks noChangeArrowheads="1"/>
            </p:cNvSpPr>
            <p:nvPr/>
          </p:nvSpPr>
          <p:spPr bwMode="auto">
            <a:xfrm>
              <a:off x="-677914" y="5385402"/>
              <a:ext cx="622956" cy="9870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6" name="Rectangle 19"/>
            <p:cNvSpPr>
              <a:spLocks noChangeArrowheads="1"/>
            </p:cNvSpPr>
            <p:nvPr/>
          </p:nvSpPr>
          <p:spPr bwMode="auto">
            <a:xfrm>
              <a:off x="-677914" y="5557593"/>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7" name="Rectangle 22"/>
            <p:cNvSpPr>
              <a:spLocks noChangeArrowheads="1"/>
            </p:cNvSpPr>
            <p:nvPr/>
          </p:nvSpPr>
          <p:spPr bwMode="auto">
            <a:xfrm>
              <a:off x="-201923" y="4807414"/>
              <a:ext cx="92127" cy="119546"/>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8" name="Rectangle 23"/>
            <p:cNvSpPr>
              <a:spLocks noChangeArrowheads="1"/>
            </p:cNvSpPr>
            <p:nvPr/>
          </p:nvSpPr>
          <p:spPr bwMode="auto">
            <a:xfrm>
              <a:off x="-325855" y="4807414"/>
              <a:ext cx="92127" cy="119546"/>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9" name="Rectangle 24"/>
            <p:cNvSpPr>
              <a:spLocks noChangeArrowheads="1"/>
            </p:cNvSpPr>
            <p:nvPr/>
          </p:nvSpPr>
          <p:spPr bwMode="auto">
            <a:xfrm>
              <a:off x="-1539962" y="5866878"/>
              <a:ext cx="1999382" cy="48257"/>
            </a:xfrm>
            <a:prstGeom prst="rect">
              <a:avLst/>
            </a:prstGeom>
            <a:grpFill/>
            <a:ln>
              <a:solidFill>
                <a:schemeClr val="bg1"/>
              </a:solidFill>
            </a:ln>
            <a:extLst/>
          </p:spPr>
          <p:txBody>
            <a:bodyPr/>
            <a:lstStyle/>
            <a:p>
              <a:pPr defTabSz="671898">
                <a:defRPr/>
              </a:pPr>
              <a:endParaRPr lang="en-US" sz="1350">
                <a:solidFill>
                  <a:srgbClr val="000000"/>
                </a:solidFill>
              </a:endParaRPr>
            </a:p>
          </p:txBody>
        </p:sp>
      </p:grpSp>
      <p:pic>
        <p:nvPicPr>
          <p:cNvPr id="16386" name="Picture 2" descr="https://upload.wikimedia.org/wikipedia/commons/thumb/9/96/Microsoft_logo_(2012).svg/2000px-Microsoft_logo_(20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9626" y="2782387"/>
            <a:ext cx="2154974" cy="460087"/>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6597764" y="2730784"/>
            <a:ext cx="423250" cy="437591"/>
            <a:chOff x="4749687" y="3832457"/>
            <a:chExt cx="564413" cy="583537"/>
          </a:xfrm>
          <a:solidFill>
            <a:schemeClr val="accent2"/>
          </a:solidFill>
        </p:grpSpPr>
        <p:sp>
          <p:nvSpPr>
            <p:cNvPr id="83" name="Freeform 82"/>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4" name="Freeform 83"/>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5" name="Freeform 84"/>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6" name="Freeform 85"/>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7" name="Freeform 86"/>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8" name="Freeform 87"/>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9" name="Freeform 88"/>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0" name="Freeform 89"/>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1" name="Freeform 90"/>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2" name="Oval 91"/>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3" name="Oval 92"/>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4" name="Freeform 93"/>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5" name="Freeform 94"/>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6" name="Freeform 95"/>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7" name="Freeform 96"/>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8" name="Freeform 97"/>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9" name="Freeform 98"/>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sp>
        <p:nvSpPr>
          <p:cNvPr id="79" name="TextBox 78"/>
          <p:cNvSpPr txBox="1"/>
          <p:nvPr/>
        </p:nvSpPr>
        <p:spPr>
          <a:xfrm>
            <a:off x="1061558" y="5599597"/>
            <a:ext cx="1056896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White Hats race to find bugs and other vulnerabilities for monetary reward</a:t>
            </a:r>
          </a:p>
        </p:txBody>
      </p:sp>
      <p:sp>
        <p:nvSpPr>
          <p:cNvPr id="102" name="TextBox 101"/>
          <p:cNvSpPr txBox="1"/>
          <p:nvPr/>
        </p:nvSpPr>
        <p:spPr>
          <a:xfrm>
            <a:off x="8618621" y="2166941"/>
            <a:ext cx="3098113"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60000"/>
                    <a:lumOff val="40000"/>
                  </a:schemeClr>
                </a:solidFill>
              </a:rPr>
              <a:t>Common bounty programs</a:t>
            </a:r>
          </a:p>
        </p:txBody>
      </p:sp>
      <p:grpSp>
        <p:nvGrpSpPr>
          <p:cNvPr id="11" name="Group 2"/>
          <p:cNvGrpSpPr/>
          <p:nvPr/>
        </p:nvGrpSpPr>
        <p:grpSpPr>
          <a:xfrm>
            <a:off x="914400" y="2400300"/>
            <a:ext cx="2286000" cy="2286000"/>
            <a:chOff x="914400" y="2400300"/>
            <a:chExt cx="2286000" cy="2286000"/>
          </a:xfrm>
        </p:grpSpPr>
        <p:sp>
          <p:nvSpPr>
            <p:cNvPr id="3" name="Oval 3"/>
            <p:cNvSpPr/>
            <p:nvPr/>
          </p:nvSpPr>
          <p:spPr bwMode="auto">
            <a:xfrm>
              <a:off x="914400" y="2400300"/>
              <a:ext cx="2286000" cy="2286000"/>
            </a:xfrm>
            <a:prstGeom prst="ellipse">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5"/>
            <p:cNvGrpSpPr/>
            <p:nvPr/>
          </p:nvGrpSpPr>
          <p:grpSpPr>
            <a:xfrm>
              <a:off x="1295941" y="2921888"/>
              <a:ext cx="1050078" cy="1034700"/>
              <a:chOff x="2666974" y="1602594"/>
              <a:chExt cx="1050078" cy="1034700"/>
            </a:xfrm>
            <a:solidFill>
              <a:schemeClr val="tx2"/>
            </a:solidFill>
          </p:grpSpPr>
          <p:sp>
            <p:nvSpPr>
              <p:cNvPr id="10" name="Freeform 5"/>
              <p:cNvSpPr>
                <a:spLocks noEditPoints="1"/>
              </p:cNvSpPr>
              <p:nvPr/>
            </p:nvSpPr>
            <p:spPr bwMode="auto">
              <a:xfrm>
                <a:off x="2686085" y="1602594"/>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2" name="Freeform 5"/>
              <p:cNvSpPr>
                <a:spLocks noEditPoints="1"/>
              </p:cNvSpPr>
              <p:nvPr/>
            </p:nvSpPr>
            <p:spPr bwMode="auto">
              <a:xfrm>
                <a:off x="3271757" y="1903091"/>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3" name="Freeform 5"/>
              <p:cNvSpPr>
                <a:spLocks noEditPoints="1"/>
              </p:cNvSpPr>
              <p:nvPr/>
            </p:nvSpPr>
            <p:spPr bwMode="auto">
              <a:xfrm>
                <a:off x="2666974" y="2158402"/>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grpSp>
        <p:sp>
          <p:nvSpPr>
            <p:cNvPr id="105" name="Freeform 5"/>
            <p:cNvSpPr>
              <a:spLocks noEditPoints="1"/>
            </p:cNvSpPr>
            <p:nvPr/>
          </p:nvSpPr>
          <p:spPr bwMode="auto">
            <a:xfrm>
              <a:off x="2038590" y="2576055"/>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06" name="Freeform 5"/>
            <p:cNvSpPr>
              <a:spLocks noEditPoints="1"/>
            </p:cNvSpPr>
            <p:nvPr/>
          </p:nvSpPr>
          <p:spPr bwMode="auto">
            <a:xfrm>
              <a:off x="2454008" y="3276954"/>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07" name="Freeform 5"/>
            <p:cNvSpPr>
              <a:spLocks noEditPoints="1"/>
            </p:cNvSpPr>
            <p:nvPr/>
          </p:nvSpPr>
          <p:spPr bwMode="auto">
            <a:xfrm>
              <a:off x="1981123" y="3953390"/>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grpSp>
      <p:cxnSp>
        <p:nvCxnSpPr>
          <p:cNvPr id="111" name="Straight Connector 110"/>
          <p:cNvCxnSpPr/>
          <p:nvPr/>
        </p:nvCxnSpPr>
        <p:spPr>
          <a:xfrm flipH="1">
            <a:off x="5536923" y="298632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4875371" y="3427702"/>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875371" y="456921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endCxn id="3" idx="7"/>
          </p:cNvCxnSpPr>
          <p:nvPr/>
        </p:nvCxnSpPr>
        <p:spPr>
          <a:xfrm flipH="1" flipV="1">
            <a:off x="2865623" y="2735077"/>
            <a:ext cx="2850971" cy="251247"/>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3165100" y="3384428"/>
            <a:ext cx="1713529" cy="43275"/>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3143044" y="3922386"/>
            <a:ext cx="1774956" cy="619666"/>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664174" y="3375235"/>
            <a:ext cx="326779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The Pentagon (Hack the Pentagon Program)</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Facebook</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Google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Apple</a:t>
            </a:r>
          </a:p>
        </p:txBody>
      </p:sp>
    </p:spTree>
    <p:extLst>
      <p:ext uri="{BB962C8B-B14F-4D97-AF65-F5344CB8AC3E}">
        <p14:creationId xmlns:p14="http://schemas.microsoft.com/office/powerpoint/2010/main" val="824667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533650" y="1860881"/>
            <a:ext cx="9658350" cy="6278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1836041" y="1860881"/>
            <a:ext cx="1828800" cy="18132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The </a:t>
            </a:r>
            <a:r>
              <a:rPr lang="en-US" sz="4800" dirty="0">
                <a:solidFill>
                  <a:schemeClr val="tx1"/>
                </a:solidFill>
              </a:rPr>
              <a:t>Dark</a:t>
            </a:r>
            <a:r>
              <a:rPr lang="en-US" dirty="0">
                <a:solidFill>
                  <a:schemeClr val="tx1"/>
                </a:solidFill>
              </a:rPr>
              <a:t> Web, a playground for Black Hats</a:t>
            </a:r>
          </a:p>
        </p:txBody>
      </p:sp>
      <p:sp>
        <p:nvSpPr>
          <p:cNvPr id="3" name="Text Placeholder 1"/>
          <p:cNvSpPr txBox="1">
            <a:spLocks/>
          </p:cNvSpPr>
          <p:nvPr/>
        </p:nvSpPr>
        <p:spPr>
          <a:xfrm>
            <a:off x="345440" y="929385"/>
            <a:ext cx="1192276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latin typeface="+mj-lt"/>
              </a:defRPr>
            </a:lvl1pPr>
          </a:lstStyle>
          <a:p>
            <a:r>
              <a:rPr lang="en-US" sz="2400" dirty="0"/>
              <a:t>While the Dark Web isn’t solely for criminal activity, it’s attractive to cybercriminals</a:t>
            </a:r>
            <a:endParaRPr lang="en-US" dirty="0"/>
          </a:p>
        </p:txBody>
      </p:sp>
      <p:sp>
        <p:nvSpPr>
          <p:cNvPr id="5" name="Text Placeholder 1"/>
          <p:cNvSpPr txBox="1">
            <a:spLocks/>
          </p:cNvSpPr>
          <p:nvPr/>
        </p:nvSpPr>
        <p:spPr>
          <a:xfrm>
            <a:off x="5181318" y="2796026"/>
            <a:ext cx="6714978"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tx2"/>
                </a:solidFill>
              </a:rPr>
              <a:t>Unsearchable</a:t>
            </a:r>
            <a:r>
              <a:rPr lang="en-US" sz="2400" dirty="0"/>
              <a:t> world wide web that requires specific software and authentications to access.</a:t>
            </a:r>
          </a:p>
        </p:txBody>
      </p:sp>
      <p:pic>
        <p:nvPicPr>
          <p:cNvPr id="16386" name="Picture 2" descr="http://scraping.pro/res/vwr_proxy/anonymous.jpg"/>
          <p:cNvPicPr>
            <a:picLocks noChangeAspect="1" noChangeArrowheads="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3439" r="3102"/>
          <a:stretch/>
        </p:blipFill>
        <p:spPr bwMode="auto">
          <a:xfrm>
            <a:off x="-16330" y="1205502"/>
            <a:ext cx="4229101" cy="575705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15"/>
          <p:cNvSpPr>
            <a:spLocks noChangeAspect="1" noEditPoints="1"/>
          </p:cNvSpPr>
          <p:nvPr/>
        </p:nvSpPr>
        <p:spPr bwMode="black">
          <a:xfrm>
            <a:off x="4617384" y="2948457"/>
            <a:ext cx="354221" cy="34789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bg2">
              <a:lumMod val="50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0" name="Freeform 9"/>
          <p:cNvSpPr>
            <a:spLocks noChangeAspect="1"/>
          </p:cNvSpPr>
          <p:nvPr/>
        </p:nvSpPr>
        <p:spPr bwMode="black">
          <a:xfrm>
            <a:off x="5029324" y="4142395"/>
            <a:ext cx="392834" cy="4460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48"/>
          <p:cNvSpPr>
            <a:spLocks noChangeAspect="1"/>
          </p:cNvSpPr>
          <p:nvPr/>
        </p:nvSpPr>
        <p:spPr bwMode="black">
          <a:xfrm>
            <a:off x="4473218" y="5282101"/>
            <a:ext cx="532939" cy="46761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2">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
          <p:cNvSpPr txBox="1">
            <a:spLocks/>
          </p:cNvSpPr>
          <p:nvPr/>
        </p:nvSpPr>
        <p:spPr>
          <a:xfrm>
            <a:off x="5307858" y="5153886"/>
            <a:ext cx="6271398"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Criminals use these networks due to the </a:t>
            </a:r>
            <a:r>
              <a:rPr lang="en-US" sz="2400" dirty="0">
                <a:solidFill>
                  <a:schemeClr val="tx2"/>
                </a:solidFill>
              </a:rPr>
              <a:t>anonymity</a:t>
            </a:r>
          </a:p>
        </p:txBody>
      </p:sp>
      <p:sp>
        <p:nvSpPr>
          <p:cNvPr id="13" name="Text Placeholder 1"/>
          <p:cNvSpPr txBox="1">
            <a:spLocks/>
          </p:cNvSpPr>
          <p:nvPr/>
        </p:nvSpPr>
        <p:spPr>
          <a:xfrm>
            <a:off x="5554492" y="4069614"/>
            <a:ext cx="6139064" cy="5170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Consists of </a:t>
            </a:r>
            <a:r>
              <a:rPr lang="en-US" sz="2400" dirty="0">
                <a:solidFill>
                  <a:schemeClr val="tx2"/>
                </a:solidFill>
              </a:rPr>
              <a:t>encrypted</a:t>
            </a:r>
            <a:r>
              <a:rPr lang="en-US" sz="2400" dirty="0"/>
              <a:t> peer-to-peer networks.</a:t>
            </a:r>
          </a:p>
        </p:txBody>
      </p:sp>
      <p:sp>
        <p:nvSpPr>
          <p:cNvPr id="4" name="TextBox 3"/>
          <p:cNvSpPr txBox="1"/>
          <p:nvPr/>
        </p:nvSpPr>
        <p:spPr>
          <a:xfrm>
            <a:off x="4229100" y="1858610"/>
            <a:ext cx="5086350"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latin typeface="+mj-lt"/>
              </a:rPr>
              <a:t>Attributes of the dark web</a:t>
            </a:r>
          </a:p>
        </p:txBody>
      </p:sp>
      <p:sp>
        <p:nvSpPr>
          <p:cNvPr id="17" name="Rectangle 16"/>
          <p:cNvSpPr/>
          <p:nvPr/>
        </p:nvSpPr>
        <p:spPr bwMode="auto">
          <a:xfrm rot="18844278">
            <a:off x="3220740" y="1396826"/>
            <a:ext cx="367976" cy="15963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0741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64491" y="3430312"/>
            <a:ext cx="4740910" cy="2856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Isosceles Triangle 39"/>
          <p:cNvSpPr/>
          <p:nvPr/>
        </p:nvSpPr>
        <p:spPr bwMode="auto">
          <a:xfrm rot="10205591" flipH="1">
            <a:off x="4873082" y="4860662"/>
            <a:ext cx="1616158" cy="1296478"/>
          </a:xfrm>
          <a:prstGeom prst="triangle">
            <a:avLst>
              <a:gd name="adj" fmla="val 23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p:nvSpPr>
        <p:spPr bwMode="auto">
          <a:xfrm rot="15690186">
            <a:off x="4847772" y="2249932"/>
            <a:ext cx="2556349" cy="1135471"/>
          </a:xfrm>
          <a:prstGeom prst="triangle">
            <a:avLst>
              <a:gd name="adj" fmla="val 4131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375584" y="1427955"/>
            <a:ext cx="1101416" cy="13006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364490" y="1427955"/>
            <a:ext cx="5500885" cy="1752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67209"/>
            <a:ext cx="11655840" cy="899665"/>
          </a:xfrm>
        </p:spPr>
        <p:txBody>
          <a:bodyPr/>
          <a:lstStyle/>
          <a:p>
            <a:r>
              <a:rPr lang="en-US" sz="4800" dirty="0"/>
              <a:t>Bitcoin, a currency of the Dark Web</a:t>
            </a:r>
            <a:endParaRPr lang="en-US" sz="4800" dirty="0">
              <a:solidFill>
                <a:schemeClr val="tx2"/>
              </a:solidFill>
            </a:endParaRPr>
          </a:p>
        </p:txBody>
      </p:sp>
      <p:pic>
        <p:nvPicPr>
          <p:cNvPr id="17410" name="Picture 2" descr="http://1.bp.blogspot.com/-4C9JA9vwxXE/VXS2ZxtNt4I/AAAAAAAAAzM/UEmsXHMBaIo/s1600/bitcoin-btc-symbol-d759507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982" y="3806111"/>
            <a:ext cx="1633537" cy="163353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
          <p:cNvGrpSpPr/>
          <p:nvPr/>
        </p:nvGrpSpPr>
        <p:grpSpPr>
          <a:xfrm>
            <a:off x="511629" y="1663081"/>
            <a:ext cx="592975" cy="592975"/>
            <a:chOff x="735378" y="1610565"/>
            <a:chExt cx="592975" cy="592975"/>
          </a:xfrm>
        </p:grpSpPr>
        <p:sp>
          <p:nvSpPr>
            <p:cNvPr id="26" name="Oval 7"/>
            <p:cNvSpPr/>
            <p:nvPr/>
          </p:nvSpPr>
          <p:spPr bwMode="auto">
            <a:xfrm>
              <a:off x="735378" y="1610565"/>
              <a:ext cx="592975" cy="5929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125"/>
            <p:cNvSpPr>
              <a:spLocks noChangeAspect="1" noEditPoints="1"/>
            </p:cNvSpPr>
            <p:nvPr/>
          </p:nvSpPr>
          <p:spPr bwMode="black">
            <a:xfrm>
              <a:off x="897451" y="1716120"/>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28" name="TextBox 27"/>
          <p:cNvSpPr txBox="1"/>
          <p:nvPr/>
        </p:nvSpPr>
        <p:spPr>
          <a:xfrm>
            <a:off x="1143000" y="1650057"/>
            <a:ext cx="27813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What is it?</a:t>
            </a:r>
          </a:p>
        </p:txBody>
      </p:sp>
      <p:sp>
        <p:nvSpPr>
          <p:cNvPr id="29" name="Freeform 99"/>
          <p:cNvSpPr>
            <a:spLocks noChangeAspect="1"/>
          </p:cNvSpPr>
          <p:nvPr/>
        </p:nvSpPr>
        <p:spPr bwMode="black">
          <a:xfrm>
            <a:off x="1455300" y="2341280"/>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0" name="TextBox 29"/>
          <p:cNvSpPr txBox="1"/>
          <p:nvPr/>
        </p:nvSpPr>
        <p:spPr>
          <a:xfrm>
            <a:off x="1645800" y="2160437"/>
            <a:ext cx="4219575"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 virtual currency that uses block chains for digital payments. </a:t>
            </a:r>
          </a:p>
        </p:txBody>
      </p:sp>
      <p:sp>
        <p:nvSpPr>
          <p:cNvPr id="31" name="TextBox 30"/>
          <p:cNvSpPr txBox="1"/>
          <p:nvPr/>
        </p:nvSpPr>
        <p:spPr>
          <a:xfrm>
            <a:off x="1333500" y="3500531"/>
            <a:ext cx="27813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Main Features</a:t>
            </a:r>
          </a:p>
        </p:txBody>
      </p:sp>
      <p:sp>
        <p:nvSpPr>
          <p:cNvPr id="32" name="Freeform 21"/>
          <p:cNvSpPr>
            <a:spLocks noChangeAspect="1" noEditPoints="1"/>
          </p:cNvSpPr>
          <p:nvPr/>
        </p:nvSpPr>
        <p:spPr bwMode="black">
          <a:xfrm>
            <a:off x="593964" y="3483828"/>
            <a:ext cx="739536" cy="64456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36300" y="4133013"/>
            <a:ext cx="3933825" cy="198823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Anonymous transactions</a:t>
            </a:r>
          </a:p>
          <a:p>
            <a:pPr>
              <a:lnSpc>
                <a:spcPct val="90000"/>
              </a:lnSpc>
              <a:spcAft>
                <a:spcPts val="600"/>
              </a:spcAft>
            </a:pPr>
            <a:r>
              <a:rPr lang="en-US" sz="2000" dirty="0">
                <a:gradFill>
                  <a:gsLst>
                    <a:gs pos="2917">
                      <a:schemeClr val="tx1"/>
                    </a:gs>
                    <a:gs pos="30000">
                      <a:schemeClr val="tx1"/>
                    </a:gs>
                  </a:gsLst>
                  <a:lin ang="5400000" scaled="0"/>
                </a:gradFill>
              </a:rPr>
              <a:t>Decentralized</a:t>
            </a:r>
          </a:p>
          <a:p>
            <a:pPr>
              <a:lnSpc>
                <a:spcPct val="90000"/>
              </a:lnSpc>
              <a:spcAft>
                <a:spcPts val="600"/>
              </a:spcAft>
            </a:pPr>
            <a:r>
              <a:rPr lang="en-US" sz="2000" dirty="0">
                <a:gradFill>
                  <a:gsLst>
                    <a:gs pos="2917">
                      <a:schemeClr val="tx1"/>
                    </a:gs>
                    <a:gs pos="30000">
                      <a:schemeClr val="tx1"/>
                    </a:gs>
                  </a:gsLst>
                  <a:lin ang="5400000" scaled="0"/>
                </a:gradFill>
              </a:rPr>
              <a:t>Global</a:t>
            </a:r>
          </a:p>
          <a:p>
            <a:pPr>
              <a:lnSpc>
                <a:spcPct val="90000"/>
              </a:lnSpc>
              <a:spcAft>
                <a:spcPts val="600"/>
              </a:spcAft>
            </a:pPr>
            <a:r>
              <a:rPr lang="en-US" sz="2000" dirty="0">
                <a:gradFill>
                  <a:gsLst>
                    <a:gs pos="2917">
                      <a:schemeClr val="tx1"/>
                    </a:gs>
                    <a:gs pos="30000">
                      <a:schemeClr val="tx1"/>
                    </a:gs>
                  </a:gsLst>
                  <a:lin ang="5400000" scaled="0"/>
                </a:gradFill>
              </a:rPr>
              <a:t>100% digital</a:t>
            </a:r>
          </a:p>
          <a:p>
            <a:pPr>
              <a:lnSpc>
                <a:spcPct val="90000"/>
              </a:lnSpc>
              <a:spcAft>
                <a:spcPts val="600"/>
              </a:spcAft>
            </a:pPr>
            <a:r>
              <a:rPr lang="en-US" sz="2000" dirty="0">
                <a:gradFill>
                  <a:gsLst>
                    <a:gs pos="2917">
                      <a:schemeClr val="tx1"/>
                    </a:gs>
                    <a:gs pos="30000">
                      <a:schemeClr val="tx1"/>
                    </a:gs>
                  </a:gsLst>
                  <a:lin ang="5400000" scaled="0"/>
                </a:gradFill>
              </a:rPr>
              <a:t>Based on Sha-256 hash</a:t>
            </a:r>
          </a:p>
        </p:txBody>
      </p:sp>
      <p:sp>
        <p:nvSpPr>
          <p:cNvPr id="34" name="Freeform 99"/>
          <p:cNvSpPr>
            <a:spLocks noChangeAspect="1"/>
          </p:cNvSpPr>
          <p:nvPr/>
        </p:nvSpPr>
        <p:spPr bwMode="black">
          <a:xfrm>
            <a:off x="1645800" y="4297222"/>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5" name="Freeform 99"/>
          <p:cNvSpPr>
            <a:spLocks noChangeAspect="1"/>
          </p:cNvSpPr>
          <p:nvPr/>
        </p:nvSpPr>
        <p:spPr bwMode="black">
          <a:xfrm>
            <a:off x="1645800" y="4654410"/>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6" name="Freeform 99"/>
          <p:cNvSpPr>
            <a:spLocks noChangeAspect="1"/>
          </p:cNvSpPr>
          <p:nvPr/>
        </p:nvSpPr>
        <p:spPr bwMode="black">
          <a:xfrm>
            <a:off x="1645800" y="5011598"/>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7" name="Freeform 99"/>
          <p:cNvSpPr>
            <a:spLocks noChangeAspect="1"/>
          </p:cNvSpPr>
          <p:nvPr/>
        </p:nvSpPr>
        <p:spPr bwMode="black">
          <a:xfrm>
            <a:off x="1645800" y="5368786"/>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8" name="Freeform 99"/>
          <p:cNvSpPr>
            <a:spLocks noChangeAspect="1"/>
          </p:cNvSpPr>
          <p:nvPr/>
        </p:nvSpPr>
        <p:spPr bwMode="black">
          <a:xfrm>
            <a:off x="1645800" y="5725972"/>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41" name="TextBox 40"/>
          <p:cNvSpPr txBox="1"/>
          <p:nvPr/>
        </p:nvSpPr>
        <p:spPr>
          <a:xfrm>
            <a:off x="7928284" y="1705307"/>
            <a:ext cx="3692216"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Why and how do hackers target Bitcoin?</a:t>
            </a:r>
          </a:p>
        </p:txBody>
      </p:sp>
      <p:sp>
        <p:nvSpPr>
          <p:cNvPr id="42" name="Freeform 22"/>
          <p:cNvSpPr>
            <a:spLocks noEditPoints="1"/>
          </p:cNvSpPr>
          <p:nvPr/>
        </p:nvSpPr>
        <p:spPr bwMode="black">
          <a:xfrm>
            <a:off x="7385462" y="1851622"/>
            <a:ext cx="594360" cy="59436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6"/>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44" name="TextBox 43"/>
          <p:cNvSpPr txBox="1"/>
          <p:nvPr/>
        </p:nvSpPr>
        <p:spPr>
          <a:xfrm>
            <a:off x="8015376" y="2626042"/>
            <a:ext cx="3884425"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Because Bitcoin is unregulated and complex in nature to the general consumer, hackers will target bitcoin holders</a:t>
            </a:r>
          </a:p>
        </p:txBody>
      </p:sp>
      <p:sp>
        <p:nvSpPr>
          <p:cNvPr id="45" name="TextBox 44"/>
          <p:cNvSpPr txBox="1"/>
          <p:nvPr/>
        </p:nvSpPr>
        <p:spPr>
          <a:xfrm>
            <a:off x="8015376" y="3865035"/>
            <a:ext cx="3884425" cy="1541961"/>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Several methods exist on how to steal bitcoins; the most typical way is hacking into a computer via phishing and taking bitcoins without notice from the holder</a:t>
            </a:r>
          </a:p>
        </p:txBody>
      </p:sp>
      <p:sp>
        <p:nvSpPr>
          <p:cNvPr id="46" name="TextBox 45"/>
          <p:cNvSpPr txBox="1"/>
          <p:nvPr/>
        </p:nvSpPr>
        <p:spPr>
          <a:xfrm>
            <a:off x="8015376" y="5398504"/>
            <a:ext cx="3884425"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Bitcoin holders have no recourse after the hack because of the lack of tracing ability with the currency</a:t>
            </a:r>
          </a:p>
        </p:txBody>
      </p:sp>
      <p:cxnSp>
        <p:nvCxnSpPr>
          <p:cNvPr id="47" name="Straight Connector 46"/>
          <p:cNvCxnSpPr/>
          <p:nvPr/>
        </p:nvCxnSpPr>
        <p:spPr>
          <a:xfrm>
            <a:off x="8012480" y="2801337"/>
            <a:ext cx="0" cy="3566160"/>
          </a:xfrm>
          <a:prstGeom prst="line">
            <a:avLst/>
          </a:prstGeom>
          <a:ln>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155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67150" y="1867531"/>
            <a:ext cx="7848379" cy="144716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Hacking</a:t>
            </a:r>
            <a:r>
              <a:rPr lang="en-US" dirty="0"/>
              <a:t> </a:t>
            </a:r>
            <a:r>
              <a:rPr lang="en-US"/>
              <a:t>for fun</a:t>
            </a:r>
            <a:endParaRPr lang="en-US" dirty="0"/>
          </a:p>
        </p:txBody>
      </p:sp>
      <p:sp>
        <p:nvSpPr>
          <p:cNvPr id="3" name="TextBox 2"/>
          <p:cNvSpPr txBox="1"/>
          <p:nvPr/>
        </p:nvSpPr>
        <p:spPr>
          <a:xfrm>
            <a:off x="3886199" y="1993225"/>
            <a:ext cx="7829330" cy="1126462"/>
          </a:xfrm>
          <a:prstGeom prst="rect">
            <a:avLst/>
          </a:prstGeom>
          <a:noFill/>
        </p:spPr>
        <p:txBody>
          <a:bodyPr wrap="square" lIns="182880" tIns="146304" rIns="182880" bIns="146304" rtlCol="0">
            <a:spAutoFit/>
          </a:bodyPr>
          <a:lstStyle/>
          <a:p>
            <a:pPr algn="just">
              <a:lnSpc>
                <a:spcPct val="90000"/>
              </a:lnSpc>
              <a:spcAft>
                <a:spcPts val="600"/>
              </a:spcAft>
            </a:pPr>
            <a:r>
              <a:rPr lang="en-US" sz="2000" dirty="0">
                <a:latin typeface="+mj-lt"/>
              </a:rPr>
              <a:t>Hack conferences attract 1,000s around the world each year.  Two of the most notable conventions are DEFCON and blackhat, which are both held back-to-back in Las Vegas, Nevada every year.</a:t>
            </a:r>
          </a:p>
        </p:txBody>
      </p:sp>
      <p:sp>
        <p:nvSpPr>
          <p:cNvPr id="7" name="TextBox 6"/>
          <p:cNvSpPr txBox="1"/>
          <p:nvPr/>
        </p:nvSpPr>
        <p:spPr>
          <a:xfrm>
            <a:off x="269240" y="1036776"/>
            <a:ext cx="95222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There’s the good, the bad, and the ones that do it for fun</a:t>
            </a:r>
          </a:p>
        </p:txBody>
      </p:sp>
      <p:sp>
        <p:nvSpPr>
          <p:cNvPr id="10" name="Rectangle 9"/>
          <p:cNvSpPr/>
          <p:nvPr/>
        </p:nvSpPr>
        <p:spPr bwMode="auto">
          <a:xfrm>
            <a:off x="533400" y="1869874"/>
            <a:ext cx="3086100" cy="4513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Every year hackers meet and hack each other for fun</a:t>
            </a:r>
          </a:p>
        </p:txBody>
      </p:sp>
      <p:pic>
        <p:nvPicPr>
          <p:cNvPr id="16" name="Picture 4" descr="http://cdn2.hubspot.net/hubfs/341979/Blog_pics/black-hat-usa-2015.jp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2976" r="9353" b="8081"/>
          <a:stretch/>
        </p:blipFill>
        <p:spPr bwMode="auto">
          <a:xfrm>
            <a:off x="3867150" y="3517821"/>
            <a:ext cx="3638550" cy="28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www.wired.com/images_blogs/threatlevel/2010/08/defcon_19a.jpg"/>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2659" t="-1270" b="4210"/>
          <a:stretch/>
        </p:blipFill>
        <p:spPr bwMode="auto">
          <a:xfrm>
            <a:off x="7772399" y="3460152"/>
            <a:ext cx="3943131" cy="2923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67149" y="4198752"/>
            <a:ext cx="3638551" cy="1258806"/>
          </a:xfrm>
          <a:prstGeom prst="rect">
            <a:avLst/>
          </a:prstGeom>
          <a:solidFill>
            <a:srgbClr val="FFFFFF">
              <a:alpha val="50196"/>
            </a:srgbClr>
          </a:solidFill>
        </p:spPr>
        <p:txBody>
          <a:bodyPr wrap="square" lIns="182880" tIns="146304" rIns="182880" bIns="146304" rtlCol="0">
            <a:spAutoFit/>
          </a:bodyPr>
          <a:lstStyle/>
          <a:p>
            <a:pPr algn="ctr">
              <a:lnSpc>
                <a:spcPct val="90000"/>
              </a:lnSpc>
              <a:spcAft>
                <a:spcPts val="600"/>
              </a:spcAft>
            </a:pPr>
            <a:r>
              <a:rPr lang="en-US" sz="3600" b="1" dirty="0">
                <a:solidFill>
                  <a:schemeClr val="accent1"/>
                </a:solidFill>
              </a:rPr>
              <a:t>blackhat</a:t>
            </a:r>
          </a:p>
          <a:p>
            <a:pPr algn="ctr">
              <a:lnSpc>
                <a:spcPct val="90000"/>
              </a:lnSpc>
              <a:spcAft>
                <a:spcPts val="600"/>
              </a:spcAft>
            </a:pPr>
            <a:r>
              <a:rPr lang="en-US" sz="2800" dirty="0">
                <a:solidFill>
                  <a:schemeClr val="accent1"/>
                </a:solidFill>
              </a:rPr>
              <a:t>July 2016</a:t>
            </a:r>
          </a:p>
        </p:txBody>
      </p:sp>
      <p:sp>
        <p:nvSpPr>
          <p:cNvPr id="19" name="TextBox 18"/>
          <p:cNvSpPr txBox="1"/>
          <p:nvPr/>
        </p:nvSpPr>
        <p:spPr>
          <a:xfrm>
            <a:off x="7772398" y="4198752"/>
            <a:ext cx="3943131" cy="1258806"/>
          </a:xfrm>
          <a:prstGeom prst="rect">
            <a:avLst/>
          </a:prstGeom>
          <a:solidFill>
            <a:srgbClr val="FFFFFF">
              <a:alpha val="50196"/>
            </a:srgbClr>
          </a:solidFill>
        </p:spPr>
        <p:txBody>
          <a:bodyPr wrap="square" lIns="182880" tIns="146304" rIns="182880" bIns="146304" rtlCol="0">
            <a:spAutoFit/>
          </a:bodyPr>
          <a:lstStyle/>
          <a:p>
            <a:pPr algn="ctr">
              <a:lnSpc>
                <a:spcPct val="90000"/>
              </a:lnSpc>
              <a:spcAft>
                <a:spcPts val="600"/>
              </a:spcAft>
            </a:pPr>
            <a:r>
              <a:rPr lang="en-US" sz="3600" b="1" dirty="0">
                <a:solidFill>
                  <a:schemeClr val="accent1"/>
                </a:solidFill>
              </a:rPr>
              <a:t>DEFCON</a:t>
            </a:r>
          </a:p>
          <a:p>
            <a:pPr algn="ctr">
              <a:lnSpc>
                <a:spcPct val="90000"/>
              </a:lnSpc>
              <a:spcAft>
                <a:spcPts val="600"/>
              </a:spcAft>
            </a:pPr>
            <a:r>
              <a:rPr lang="en-US" sz="2800" dirty="0">
                <a:solidFill>
                  <a:schemeClr val="accent1"/>
                </a:solidFill>
              </a:rPr>
              <a:t>July 2016</a:t>
            </a:r>
          </a:p>
        </p:txBody>
      </p:sp>
    </p:spTree>
    <p:extLst>
      <p:ext uri="{BB962C8B-B14F-4D97-AF65-F5344CB8AC3E}">
        <p14:creationId xmlns:p14="http://schemas.microsoft.com/office/powerpoint/2010/main" val="3081490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Attack Vectors </a:t>
            </a:r>
            <a:br>
              <a:rPr lang="en-US" dirty="0"/>
            </a:br>
            <a:r>
              <a:rPr lang="en-US" sz="6000" dirty="0"/>
              <a:t>(the hacks)</a:t>
            </a:r>
            <a:endParaRPr lang="en-US" dirty="0"/>
          </a:p>
        </p:txBody>
      </p:sp>
    </p:spTree>
    <p:extLst>
      <p:ext uri="{BB962C8B-B14F-4D97-AF65-F5344CB8AC3E}">
        <p14:creationId xmlns:p14="http://schemas.microsoft.com/office/powerpoint/2010/main" val="222800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a:t>
            </a:r>
            <a:br>
              <a:rPr lang="en-US" dirty="0"/>
            </a:br>
            <a:r>
              <a:rPr lang="en-US" dirty="0"/>
              <a:t>an ever-moving target</a:t>
            </a:r>
          </a:p>
        </p:txBody>
      </p:sp>
      <p:sp>
        <p:nvSpPr>
          <p:cNvPr id="3" name="Text Placeholder 2"/>
          <p:cNvSpPr>
            <a:spLocks noGrp="1"/>
          </p:cNvSpPr>
          <p:nvPr>
            <p:ph type="body" sz="quarter" idx="14"/>
          </p:nvPr>
        </p:nvSpPr>
        <p:spPr/>
        <p:txBody>
          <a:bodyPr/>
          <a:lstStyle/>
          <a:p>
            <a:r>
              <a:rPr lang="en-US" dirty="0"/>
              <a:t>&lt;insert your name&gt;</a:t>
            </a:r>
          </a:p>
          <a:p>
            <a:r>
              <a:rPr lang="en-US" i="1" dirty="0"/>
              <a:t>&lt;Technical Evangelist&gt;</a:t>
            </a:r>
          </a:p>
        </p:txBody>
      </p:sp>
    </p:spTree>
    <p:extLst>
      <p:ext uri="{BB962C8B-B14F-4D97-AF65-F5344CB8AC3E}">
        <p14:creationId xmlns:p14="http://schemas.microsoft.com/office/powerpoint/2010/main" val="1983697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The history of hacking</a:t>
            </a:r>
            <a:endParaRPr lang="en-US" sz="4800" dirty="0"/>
          </a:p>
        </p:txBody>
      </p:sp>
      <p:cxnSp>
        <p:nvCxnSpPr>
          <p:cNvPr id="20" name="Straight Connector 18"/>
          <p:cNvCxnSpPr/>
          <p:nvPr/>
        </p:nvCxnSpPr>
        <p:spPr>
          <a:xfrm>
            <a:off x="4210050" y="2590800"/>
            <a:ext cx="0" cy="36576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1"/>
          <p:cNvCxnSpPr/>
          <p:nvPr/>
        </p:nvCxnSpPr>
        <p:spPr>
          <a:xfrm>
            <a:off x="7984270" y="2590800"/>
            <a:ext cx="0" cy="36576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495300" y="1085062"/>
            <a:ext cx="2941084"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bg1">
                    <a:lumMod val="50000"/>
                  </a:schemeClr>
                </a:solidFill>
              </a:rPr>
              <a:t>Long time ago…</a:t>
            </a:r>
            <a:endParaRPr lang="en-US" sz="2000" i="1" dirty="0">
              <a:solidFill>
                <a:schemeClr val="bg1">
                  <a:lumMod val="50000"/>
                </a:schemeClr>
              </a:solidFill>
            </a:endParaRPr>
          </a:p>
        </p:txBody>
      </p:sp>
      <p:sp>
        <p:nvSpPr>
          <p:cNvPr id="26" name="TextBox 28"/>
          <p:cNvSpPr txBox="1"/>
          <p:nvPr/>
        </p:nvSpPr>
        <p:spPr>
          <a:xfrm>
            <a:off x="4258834" y="1085062"/>
            <a:ext cx="3404718"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bg1">
                    <a:lumMod val="50000"/>
                  </a:schemeClr>
                </a:solidFill>
              </a:rPr>
              <a:t>Little while ago…</a:t>
            </a:r>
            <a:endParaRPr lang="en-US" sz="2000" i="1" dirty="0">
              <a:solidFill>
                <a:schemeClr val="bg1">
                  <a:lumMod val="50000"/>
                </a:schemeClr>
              </a:solidFill>
            </a:endParaRPr>
          </a:p>
        </p:txBody>
      </p:sp>
      <p:sp>
        <p:nvSpPr>
          <p:cNvPr id="27" name="TextBox 30"/>
          <p:cNvSpPr txBox="1"/>
          <p:nvPr/>
        </p:nvSpPr>
        <p:spPr>
          <a:xfrm>
            <a:off x="8044332" y="1085062"/>
            <a:ext cx="3404718"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tx2"/>
                </a:solidFill>
              </a:rPr>
              <a:t>Today</a:t>
            </a:r>
            <a:endParaRPr lang="en-US" sz="2000" i="1" dirty="0">
              <a:solidFill>
                <a:schemeClr val="tx2"/>
              </a:solidFill>
            </a:endParaRPr>
          </a:p>
        </p:txBody>
      </p:sp>
      <p:sp>
        <p:nvSpPr>
          <p:cNvPr id="28" name="Rectangle 31"/>
          <p:cNvSpPr/>
          <p:nvPr/>
        </p:nvSpPr>
        <p:spPr bwMode="auto">
          <a:xfrm>
            <a:off x="723900" y="2623205"/>
            <a:ext cx="268605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32"/>
          <p:cNvSpPr/>
          <p:nvPr/>
        </p:nvSpPr>
        <p:spPr bwMode="auto">
          <a:xfrm rot="1099416" flipV="1">
            <a:off x="747054" y="3294642"/>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33"/>
          <p:cNvSpPr txBox="1"/>
          <p:nvPr/>
        </p:nvSpPr>
        <p:spPr>
          <a:xfrm>
            <a:off x="679600" y="2584679"/>
            <a:ext cx="269543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If you insert this floppy disk into your desktop</a:t>
            </a:r>
          </a:p>
        </p:txBody>
      </p:sp>
      <p:sp>
        <p:nvSpPr>
          <p:cNvPr id="35" name="Rectangle 35"/>
          <p:cNvSpPr/>
          <p:nvPr/>
        </p:nvSpPr>
        <p:spPr bwMode="auto">
          <a:xfrm>
            <a:off x="4414809" y="2623205"/>
            <a:ext cx="268605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7"/>
          <p:cNvSpPr/>
          <p:nvPr/>
        </p:nvSpPr>
        <p:spPr bwMode="auto">
          <a:xfrm rot="1099416" flipV="1">
            <a:off x="4437963" y="3294642"/>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9"/>
          <p:cNvSpPr txBox="1"/>
          <p:nvPr/>
        </p:nvSpPr>
        <p:spPr>
          <a:xfrm>
            <a:off x="4370508" y="2584679"/>
            <a:ext cx="2955279"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If I can just get through this firewall and into the network</a:t>
            </a:r>
          </a:p>
        </p:txBody>
      </p:sp>
      <p:sp>
        <p:nvSpPr>
          <p:cNvPr id="41" name="Rectangle 41"/>
          <p:cNvSpPr/>
          <p:nvPr/>
        </p:nvSpPr>
        <p:spPr bwMode="auto">
          <a:xfrm>
            <a:off x="8189028" y="2653098"/>
            <a:ext cx="310223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3"/>
          <p:cNvSpPr/>
          <p:nvPr/>
        </p:nvSpPr>
        <p:spPr bwMode="auto">
          <a:xfrm rot="1099416" flipV="1">
            <a:off x="8212182" y="3324535"/>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6"/>
          <p:cNvSpPr txBox="1"/>
          <p:nvPr/>
        </p:nvSpPr>
        <p:spPr>
          <a:xfrm>
            <a:off x="8100563" y="2614572"/>
            <a:ext cx="3413331"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Your laptop, phone, home alarm, and bank are all connected?</a:t>
            </a:r>
          </a:p>
        </p:txBody>
      </p:sp>
      <p:sp>
        <p:nvSpPr>
          <p:cNvPr id="46" name="Freeform 47"/>
          <p:cNvSpPr>
            <a:spLocks noChangeAspect="1"/>
          </p:cNvSpPr>
          <p:nvPr/>
        </p:nvSpPr>
        <p:spPr bwMode="black">
          <a:xfrm>
            <a:off x="1774169" y="4250387"/>
            <a:ext cx="870487" cy="698274"/>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lumMod val="60000"/>
              <a:lumOff val="4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9"/>
          <p:cNvGrpSpPr/>
          <p:nvPr/>
        </p:nvGrpSpPr>
        <p:grpSpPr>
          <a:xfrm>
            <a:off x="2999009" y="5129598"/>
            <a:ext cx="566556" cy="965453"/>
            <a:chOff x="1693683" y="5206747"/>
            <a:chExt cx="566556" cy="965453"/>
          </a:xfrm>
          <a:solidFill>
            <a:schemeClr val="tx1">
              <a:lumMod val="60000"/>
              <a:lumOff val="40000"/>
            </a:schemeClr>
          </a:solidFill>
        </p:grpSpPr>
        <p:sp>
          <p:nvSpPr>
            <p:cNvPr id="47" name="Freeform 51"/>
            <p:cNvSpPr>
              <a:spLocks noChangeAspect="1"/>
            </p:cNvSpPr>
            <p:nvPr/>
          </p:nvSpPr>
          <p:spPr bwMode="black">
            <a:xfrm>
              <a:off x="1693683" y="5206747"/>
              <a:ext cx="566556" cy="338806"/>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ounded Rectangle 54"/>
            <p:cNvSpPr/>
            <p:nvPr/>
          </p:nvSpPr>
          <p:spPr bwMode="auto">
            <a:xfrm>
              <a:off x="1693683" y="5545554"/>
              <a:ext cx="566556" cy="626646"/>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55"/>
          <p:cNvSpPr/>
          <p:nvPr/>
        </p:nvSpPr>
        <p:spPr bwMode="auto">
          <a:xfrm>
            <a:off x="2165515" y="4933950"/>
            <a:ext cx="863435" cy="1314450"/>
          </a:xfrm>
          <a:custGeom>
            <a:avLst/>
            <a:gdLst>
              <a:gd name="connsiteX0" fmla="*/ 272885 w 863435"/>
              <a:gd name="connsiteY0" fmla="*/ 0 h 1314450"/>
              <a:gd name="connsiteX1" fmla="*/ 444335 w 863435"/>
              <a:gd name="connsiteY1" fmla="*/ 38100 h 1314450"/>
              <a:gd name="connsiteX2" fmla="*/ 482435 w 863435"/>
              <a:gd name="connsiteY2" fmla="*/ 95250 h 1314450"/>
              <a:gd name="connsiteX3" fmla="*/ 520535 w 863435"/>
              <a:gd name="connsiteY3" fmla="*/ 266700 h 1314450"/>
              <a:gd name="connsiteX4" fmla="*/ 539585 w 863435"/>
              <a:gd name="connsiteY4" fmla="*/ 571500 h 1314450"/>
              <a:gd name="connsiteX5" fmla="*/ 577685 w 863435"/>
              <a:gd name="connsiteY5" fmla="*/ 971550 h 1314450"/>
              <a:gd name="connsiteX6" fmla="*/ 501485 w 863435"/>
              <a:gd name="connsiteY6" fmla="*/ 1238250 h 1314450"/>
              <a:gd name="connsiteX7" fmla="*/ 425285 w 863435"/>
              <a:gd name="connsiteY7" fmla="*/ 1257300 h 1314450"/>
              <a:gd name="connsiteX8" fmla="*/ 368135 w 863435"/>
              <a:gd name="connsiteY8" fmla="*/ 1276350 h 1314450"/>
              <a:gd name="connsiteX9" fmla="*/ 215735 w 863435"/>
              <a:gd name="connsiteY9" fmla="*/ 1314450 h 1314450"/>
              <a:gd name="connsiteX10" fmla="*/ 63335 w 863435"/>
              <a:gd name="connsiteY10" fmla="*/ 1295400 h 1314450"/>
              <a:gd name="connsiteX11" fmla="*/ 6185 w 863435"/>
              <a:gd name="connsiteY11" fmla="*/ 1276350 h 1314450"/>
              <a:gd name="connsiteX12" fmla="*/ 139535 w 863435"/>
              <a:gd name="connsiteY12" fmla="*/ 1162050 h 1314450"/>
              <a:gd name="connsiteX13" fmla="*/ 253835 w 863435"/>
              <a:gd name="connsiteY13" fmla="*/ 1143000 h 1314450"/>
              <a:gd name="connsiteX14" fmla="*/ 463385 w 863435"/>
              <a:gd name="connsiteY14" fmla="*/ 1085850 h 1314450"/>
              <a:gd name="connsiteX15" fmla="*/ 596735 w 863435"/>
              <a:gd name="connsiteY15" fmla="*/ 1066800 h 1314450"/>
              <a:gd name="connsiteX16" fmla="*/ 653885 w 863435"/>
              <a:gd name="connsiteY16" fmla="*/ 1047750 h 1314450"/>
              <a:gd name="connsiteX17" fmla="*/ 672935 w 863435"/>
              <a:gd name="connsiteY17" fmla="*/ 990600 h 1314450"/>
              <a:gd name="connsiteX18" fmla="*/ 711035 w 863435"/>
              <a:gd name="connsiteY18" fmla="*/ 933450 h 1314450"/>
              <a:gd name="connsiteX19" fmla="*/ 730085 w 863435"/>
              <a:gd name="connsiteY19" fmla="*/ 876300 h 1314450"/>
              <a:gd name="connsiteX20" fmla="*/ 844385 w 863435"/>
              <a:gd name="connsiteY20" fmla="*/ 819150 h 1314450"/>
              <a:gd name="connsiteX21" fmla="*/ 863435 w 863435"/>
              <a:gd name="connsiteY21" fmla="*/ 80010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3435" h="1314450">
                <a:moveTo>
                  <a:pt x="272885" y="0"/>
                </a:moveTo>
                <a:cubicBezTo>
                  <a:pt x="274055" y="195"/>
                  <a:pt x="419653" y="18354"/>
                  <a:pt x="444335" y="38100"/>
                </a:cubicBezTo>
                <a:cubicBezTo>
                  <a:pt x="462213" y="52403"/>
                  <a:pt x="469735" y="76200"/>
                  <a:pt x="482435" y="95250"/>
                </a:cubicBezTo>
                <a:cubicBezTo>
                  <a:pt x="492791" y="136673"/>
                  <a:pt x="516814" y="227632"/>
                  <a:pt x="520535" y="266700"/>
                </a:cubicBezTo>
                <a:cubicBezTo>
                  <a:pt x="530186" y="368040"/>
                  <a:pt x="533607" y="469877"/>
                  <a:pt x="539585" y="571500"/>
                </a:cubicBezTo>
                <a:cubicBezTo>
                  <a:pt x="561189" y="938770"/>
                  <a:pt x="522182" y="805040"/>
                  <a:pt x="577685" y="971550"/>
                </a:cubicBezTo>
                <a:cubicBezTo>
                  <a:pt x="565033" y="1123374"/>
                  <a:pt x="619772" y="1187556"/>
                  <a:pt x="501485" y="1238250"/>
                </a:cubicBezTo>
                <a:cubicBezTo>
                  <a:pt x="477420" y="1248563"/>
                  <a:pt x="450459" y="1250107"/>
                  <a:pt x="425285" y="1257300"/>
                </a:cubicBezTo>
                <a:cubicBezTo>
                  <a:pt x="405977" y="1262817"/>
                  <a:pt x="387508" y="1271066"/>
                  <a:pt x="368135" y="1276350"/>
                </a:cubicBezTo>
                <a:cubicBezTo>
                  <a:pt x="317617" y="1290128"/>
                  <a:pt x="215735" y="1314450"/>
                  <a:pt x="215735" y="1314450"/>
                </a:cubicBezTo>
                <a:cubicBezTo>
                  <a:pt x="164935" y="1308100"/>
                  <a:pt x="113705" y="1304558"/>
                  <a:pt x="63335" y="1295400"/>
                </a:cubicBezTo>
                <a:cubicBezTo>
                  <a:pt x="43578" y="1291808"/>
                  <a:pt x="13643" y="1294994"/>
                  <a:pt x="6185" y="1276350"/>
                </a:cubicBezTo>
                <a:cubicBezTo>
                  <a:pt x="-29532" y="1187057"/>
                  <a:pt x="99347" y="1168748"/>
                  <a:pt x="139535" y="1162050"/>
                </a:cubicBezTo>
                <a:cubicBezTo>
                  <a:pt x="177635" y="1155700"/>
                  <a:pt x="216129" y="1151379"/>
                  <a:pt x="253835" y="1143000"/>
                </a:cubicBezTo>
                <a:cubicBezTo>
                  <a:pt x="421235" y="1105800"/>
                  <a:pt x="133547" y="1132970"/>
                  <a:pt x="463385" y="1085850"/>
                </a:cubicBezTo>
                <a:lnTo>
                  <a:pt x="596735" y="1066800"/>
                </a:lnTo>
                <a:cubicBezTo>
                  <a:pt x="615785" y="1060450"/>
                  <a:pt x="639686" y="1061949"/>
                  <a:pt x="653885" y="1047750"/>
                </a:cubicBezTo>
                <a:cubicBezTo>
                  <a:pt x="668084" y="1033551"/>
                  <a:pt x="663955" y="1008561"/>
                  <a:pt x="672935" y="990600"/>
                </a:cubicBezTo>
                <a:cubicBezTo>
                  <a:pt x="683174" y="970122"/>
                  <a:pt x="700796" y="953928"/>
                  <a:pt x="711035" y="933450"/>
                </a:cubicBezTo>
                <a:cubicBezTo>
                  <a:pt x="720015" y="915489"/>
                  <a:pt x="717541" y="891980"/>
                  <a:pt x="730085" y="876300"/>
                </a:cubicBezTo>
                <a:cubicBezTo>
                  <a:pt x="766481" y="830804"/>
                  <a:pt x="798371" y="842157"/>
                  <a:pt x="844385" y="819150"/>
                </a:cubicBezTo>
                <a:cubicBezTo>
                  <a:pt x="852417" y="815134"/>
                  <a:pt x="857085" y="806450"/>
                  <a:pt x="863435" y="800100"/>
                </a:cubicBezTo>
              </a:path>
            </a:pathLst>
          </a:cu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TextBox 56"/>
          <p:cNvSpPr txBox="1"/>
          <p:nvPr/>
        </p:nvSpPr>
        <p:spPr>
          <a:xfrm>
            <a:off x="726585" y="5301302"/>
            <a:ext cx="1492763" cy="1043363"/>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on a single computer</a:t>
            </a:r>
          </a:p>
        </p:txBody>
      </p:sp>
      <p:grpSp>
        <p:nvGrpSpPr>
          <p:cNvPr id="144" name="Group 57"/>
          <p:cNvGrpSpPr/>
          <p:nvPr/>
        </p:nvGrpSpPr>
        <p:grpSpPr>
          <a:xfrm>
            <a:off x="9642160" y="4056262"/>
            <a:ext cx="1923493" cy="1920240"/>
            <a:chOff x="9590401" y="3935491"/>
            <a:chExt cx="1923493" cy="1920240"/>
          </a:xfrm>
        </p:grpSpPr>
        <p:sp>
          <p:nvSpPr>
            <p:cNvPr id="82" name="Oval 81"/>
            <p:cNvSpPr/>
            <p:nvPr/>
          </p:nvSpPr>
          <p:spPr bwMode="auto">
            <a:xfrm>
              <a:off x="9590401" y="3935491"/>
              <a:ext cx="1923493" cy="192024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8"/>
            <p:cNvGrpSpPr/>
            <p:nvPr/>
          </p:nvGrpSpPr>
          <p:grpSpPr bwMode="black">
            <a:xfrm>
              <a:off x="9739149" y="4184985"/>
              <a:ext cx="1625997" cy="1421252"/>
              <a:chOff x="2462213" y="1598613"/>
              <a:chExt cx="4222750" cy="3667125"/>
            </a:xfrm>
          </p:grpSpPr>
          <p:sp>
            <p:nvSpPr>
              <p:cNvPr id="56"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4"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5"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6"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2"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6"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7"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8"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9"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0"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84" name="TextBox 89"/>
          <p:cNvSpPr txBox="1"/>
          <p:nvPr/>
        </p:nvSpPr>
        <p:spPr>
          <a:xfrm>
            <a:off x="8169575" y="4802704"/>
            <a:ext cx="1713782" cy="1541961"/>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across networks, devices, and systems</a:t>
            </a:r>
          </a:p>
        </p:txBody>
      </p:sp>
      <p:grpSp>
        <p:nvGrpSpPr>
          <p:cNvPr id="142" name="Group 90"/>
          <p:cNvGrpSpPr/>
          <p:nvPr/>
        </p:nvGrpSpPr>
        <p:grpSpPr>
          <a:xfrm>
            <a:off x="5405401" y="4171416"/>
            <a:ext cx="2344173" cy="1285718"/>
            <a:chOff x="4733742" y="4467382"/>
            <a:chExt cx="2344173" cy="1285718"/>
          </a:xfrm>
        </p:grpSpPr>
        <p:grpSp>
          <p:nvGrpSpPr>
            <p:cNvPr id="113" name="Group 112"/>
            <p:cNvGrpSpPr/>
            <p:nvPr/>
          </p:nvGrpSpPr>
          <p:grpSpPr>
            <a:xfrm>
              <a:off x="4733742" y="5387477"/>
              <a:ext cx="2344173" cy="365623"/>
              <a:chOff x="4733742" y="5387477"/>
              <a:chExt cx="2344173" cy="365623"/>
            </a:xfrm>
            <a:solidFill>
              <a:schemeClr val="tx1">
                <a:lumMod val="60000"/>
                <a:lumOff val="40000"/>
              </a:schemeClr>
            </a:solidFill>
          </p:grpSpPr>
          <p:sp>
            <p:nvSpPr>
              <p:cNvPr id="95"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6" name="Freeform 95"/>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7"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8"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9"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02" name="Straight Connector 101"/>
            <p:cNvCxnSpPr/>
            <p:nvPr/>
          </p:nvCxnSpPr>
          <p:spPr>
            <a:xfrm>
              <a:off x="4761874" y="5574922"/>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4733742" y="4948661"/>
              <a:ext cx="2344173" cy="365623"/>
              <a:chOff x="4733742" y="5387477"/>
              <a:chExt cx="2344173" cy="365623"/>
            </a:xfrm>
            <a:solidFill>
              <a:schemeClr val="tx1">
                <a:lumMod val="60000"/>
                <a:lumOff val="40000"/>
              </a:schemeClr>
            </a:solidFill>
          </p:grpSpPr>
          <p:sp>
            <p:nvSpPr>
              <p:cNvPr id="119"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0" name="Freeform 119"/>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1"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2"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3"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18" name="Straight Connector 117"/>
            <p:cNvCxnSpPr/>
            <p:nvPr/>
          </p:nvCxnSpPr>
          <p:spPr>
            <a:xfrm>
              <a:off x="4761874" y="5136106"/>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4733742" y="4467382"/>
              <a:ext cx="2344173" cy="365623"/>
              <a:chOff x="4733742" y="5387477"/>
              <a:chExt cx="2344173" cy="365623"/>
            </a:xfrm>
            <a:solidFill>
              <a:schemeClr val="tx1">
                <a:lumMod val="60000"/>
                <a:lumOff val="40000"/>
              </a:schemeClr>
            </a:solidFill>
          </p:grpSpPr>
          <p:sp>
            <p:nvSpPr>
              <p:cNvPr id="127"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8" name="Freeform 127"/>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9"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0"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1"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26" name="Straight Connector 125"/>
            <p:cNvCxnSpPr/>
            <p:nvPr/>
          </p:nvCxnSpPr>
          <p:spPr>
            <a:xfrm>
              <a:off x="4761874" y="4654827"/>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4825159" y="4661876"/>
              <a:ext cx="2163057" cy="908412"/>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4825159" y="4647780"/>
              <a:ext cx="2127462" cy="92994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3" name="TextBox 91"/>
          <p:cNvSpPr txBox="1"/>
          <p:nvPr/>
        </p:nvSpPr>
        <p:spPr>
          <a:xfrm>
            <a:off x="4372518" y="5550601"/>
            <a:ext cx="271490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target networks of computers</a:t>
            </a:r>
          </a:p>
        </p:txBody>
      </p:sp>
      <p:sp>
        <p:nvSpPr>
          <p:cNvPr id="83" name="Freeform 97"/>
          <p:cNvSpPr>
            <a:spLocks noChangeAspect="1" noEditPoints="1"/>
          </p:cNvSpPr>
          <p:nvPr/>
        </p:nvSpPr>
        <p:spPr bwMode="black">
          <a:xfrm>
            <a:off x="3661971" y="5788270"/>
            <a:ext cx="303618" cy="306781"/>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lumMod val="60000"/>
              <a:lumOff val="40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5" name="Group 4"/>
          <p:cNvGrpSpPr/>
          <p:nvPr/>
        </p:nvGrpSpPr>
        <p:grpSpPr>
          <a:xfrm>
            <a:off x="590550" y="1576133"/>
            <a:ext cx="11013220" cy="747970"/>
            <a:chOff x="590550" y="1576133"/>
            <a:chExt cx="11013220" cy="747970"/>
          </a:xfrm>
        </p:grpSpPr>
        <p:grpSp>
          <p:nvGrpSpPr>
            <p:cNvPr id="4" name="Group 3"/>
            <p:cNvGrpSpPr/>
            <p:nvPr/>
          </p:nvGrpSpPr>
          <p:grpSpPr>
            <a:xfrm>
              <a:off x="590550" y="1581150"/>
              <a:ext cx="11013220" cy="742953"/>
              <a:chOff x="590550" y="1581150"/>
              <a:chExt cx="11013220" cy="742953"/>
            </a:xfrm>
          </p:grpSpPr>
          <p:grpSp>
            <p:nvGrpSpPr>
              <p:cNvPr id="53" name="Group 2"/>
              <p:cNvGrpSpPr/>
              <p:nvPr/>
            </p:nvGrpSpPr>
            <p:grpSpPr>
              <a:xfrm>
                <a:off x="590550" y="1581150"/>
                <a:ext cx="11013220" cy="742950"/>
                <a:chOff x="590550" y="1581150"/>
                <a:chExt cx="11013220" cy="742950"/>
              </a:xfrm>
            </p:grpSpPr>
            <p:sp>
              <p:nvSpPr>
                <p:cNvPr id="16" name="Rectangle 15"/>
                <p:cNvSpPr/>
                <p:nvPr/>
              </p:nvSpPr>
              <p:spPr bwMode="auto">
                <a:xfrm>
                  <a:off x="590550" y="1581150"/>
                  <a:ext cx="3486150" cy="7429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System</a:t>
                  </a:r>
                </a:p>
              </p:txBody>
            </p:sp>
            <p:sp>
              <p:nvSpPr>
                <p:cNvPr id="17" name="Rectangle 16"/>
                <p:cNvSpPr/>
                <p:nvPr/>
              </p:nvSpPr>
              <p:spPr bwMode="auto">
                <a:xfrm>
                  <a:off x="4354085" y="1581150"/>
                  <a:ext cx="3486150" cy="7429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Network</a:t>
                  </a:r>
                </a:p>
              </p:txBody>
            </p:sp>
            <p:sp>
              <p:nvSpPr>
                <p:cNvPr id="18" name="Rectangle 17"/>
                <p:cNvSpPr/>
                <p:nvPr/>
              </p:nvSpPr>
              <p:spPr bwMode="auto">
                <a:xfrm>
                  <a:off x="8117620" y="1581150"/>
                  <a:ext cx="3486150" cy="7429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System of Systems</a:t>
                  </a:r>
                </a:p>
              </p:txBody>
            </p:sp>
          </p:grpSp>
          <p:sp>
            <p:nvSpPr>
              <p:cNvPr id="3" name="Isosceles Triangle 2"/>
              <p:cNvSpPr/>
              <p:nvPr/>
            </p:nvSpPr>
            <p:spPr bwMode="auto">
              <a:xfrm rot="5400000">
                <a:off x="3821886" y="1826431"/>
                <a:ext cx="742951" cy="25239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Isosceles Triangle 84"/>
            <p:cNvSpPr/>
            <p:nvPr/>
          </p:nvSpPr>
          <p:spPr bwMode="auto">
            <a:xfrm rot="5400000">
              <a:off x="7596105" y="1821412"/>
              <a:ext cx="742951" cy="25239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0468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95300" y="1246715"/>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95300" y="2591010"/>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95300" y="3935305"/>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95300" y="5279600"/>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714868" y="1246715"/>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714868" y="2591010"/>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714868" y="3935305"/>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2714868" y="5279600"/>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0850"/>
            <a:ext cx="11655840" cy="899665"/>
          </a:xfrm>
        </p:spPr>
        <p:txBody>
          <a:bodyPr/>
          <a:lstStyle/>
          <a:p>
            <a:r>
              <a:rPr lang="en-US" sz="4800" dirty="0"/>
              <a:t>Types of Attack Vectors</a:t>
            </a:r>
          </a:p>
        </p:txBody>
      </p:sp>
      <p:sp>
        <p:nvSpPr>
          <p:cNvPr id="16" name="Freeform 46"/>
          <p:cNvSpPr>
            <a:spLocks noEditPoints="1"/>
          </p:cNvSpPr>
          <p:nvPr/>
        </p:nvSpPr>
        <p:spPr bwMode="auto">
          <a:xfrm>
            <a:off x="7410450" y="524470"/>
            <a:ext cx="6557971" cy="4847630"/>
          </a:xfrm>
          <a:custGeom>
            <a:avLst/>
            <a:gdLst>
              <a:gd name="T0" fmla="*/ 166 w 1209"/>
              <a:gd name="T1" fmla="*/ 697 h 870"/>
              <a:gd name="T2" fmla="*/ 170 w 1209"/>
              <a:gd name="T3" fmla="*/ 523 h 870"/>
              <a:gd name="T4" fmla="*/ 726 w 1209"/>
              <a:gd name="T5" fmla="*/ 493 h 870"/>
              <a:gd name="T6" fmla="*/ 610 w 1209"/>
              <a:gd name="T7" fmla="*/ 457 h 870"/>
              <a:gd name="T8" fmla="*/ 509 w 1209"/>
              <a:gd name="T9" fmla="*/ 445 h 870"/>
              <a:gd name="T10" fmla="*/ 504 w 1209"/>
              <a:gd name="T11" fmla="*/ 356 h 870"/>
              <a:gd name="T12" fmla="*/ 561 w 1209"/>
              <a:gd name="T13" fmla="*/ 352 h 870"/>
              <a:gd name="T14" fmla="*/ 570 w 1209"/>
              <a:gd name="T15" fmla="*/ 287 h 870"/>
              <a:gd name="T16" fmla="*/ 594 w 1209"/>
              <a:gd name="T17" fmla="*/ 250 h 870"/>
              <a:gd name="T18" fmla="*/ 550 w 1209"/>
              <a:gd name="T19" fmla="*/ 198 h 870"/>
              <a:gd name="T20" fmla="*/ 479 w 1209"/>
              <a:gd name="T21" fmla="*/ 173 h 870"/>
              <a:gd name="T22" fmla="*/ 374 w 1209"/>
              <a:gd name="T23" fmla="*/ 117 h 870"/>
              <a:gd name="T24" fmla="*/ 335 w 1209"/>
              <a:gd name="T25" fmla="*/ 251 h 870"/>
              <a:gd name="T26" fmla="*/ 418 w 1209"/>
              <a:gd name="T27" fmla="*/ 362 h 870"/>
              <a:gd name="T28" fmla="*/ 472 w 1209"/>
              <a:gd name="T29" fmla="*/ 456 h 870"/>
              <a:gd name="T30" fmla="*/ 563 w 1209"/>
              <a:gd name="T31" fmla="*/ 541 h 870"/>
              <a:gd name="T32" fmla="*/ 410 w 1209"/>
              <a:gd name="T33" fmla="*/ 526 h 870"/>
              <a:gd name="T34" fmla="*/ 229 w 1209"/>
              <a:gd name="T35" fmla="*/ 530 h 870"/>
              <a:gd name="T36" fmla="*/ 599 w 1209"/>
              <a:gd name="T37" fmla="*/ 122 h 870"/>
              <a:gd name="T38" fmla="*/ 683 w 1209"/>
              <a:gd name="T39" fmla="*/ 167 h 870"/>
              <a:gd name="T40" fmla="*/ 723 w 1209"/>
              <a:gd name="T41" fmla="*/ 94 h 870"/>
              <a:gd name="T42" fmla="*/ 605 w 1209"/>
              <a:gd name="T43" fmla="*/ 75 h 870"/>
              <a:gd name="T44" fmla="*/ 717 w 1209"/>
              <a:gd name="T45" fmla="*/ 694 h 870"/>
              <a:gd name="T46" fmla="*/ 678 w 1209"/>
              <a:gd name="T47" fmla="*/ 770 h 870"/>
              <a:gd name="T48" fmla="*/ 577 w 1209"/>
              <a:gd name="T49" fmla="*/ 729 h 870"/>
              <a:gd name="T50" fmla="*/ 371 w 1209"/>
              <a:gd name="T51" fmla="*/ 807 h 870"/>
              <a:gd name="T52" fmla="*/ 132 w 1209"/>
              <a:gd name="T53" fmla="*/ 653 h 870"/>
              <a:gd name="T54" fmla="*/ 104 w 1209"/>
              <a:gd name="T55" fmla="*/ 647 h 870"/>
              <a:gd name="T56" fmla="*/ 82 w 1209"/>
              <a:gd name="T57" fmla="*/ 638 h 870"/>
              <a:gd name="T58" fmla="*/ 68 w 1209"/>
              <a:gd name="T59" fmla="*/ 626 h 870"/>
              <a:gd name="T60" fmla="*/ 61 w 1209"/>
              <a:gd name="T61" fmla="*/ 614 h 870"/>
              <a:gd name="T62" fmla="*/ 61 w 1209"/>
              <a:gd name="T63" fmla="*/ 602 h 870"/>
              <a:gd name="T64" fmla="*/ 64 w 1209"/>
              <a:gd name="T65" fmla="*/ 589 h 870"/>
              <a:gd name="T66" fmla="*/ 72 w 1209"/>
              <a:gd name="T67" fmla="*/ 571 h 870"/>
              <a:gd name="T68" fmla="*/ 85 w 1209"/>
              <a:gd name="T69" fmla="*/ 551 h 870"/>
              <a:gd name="T70" fmla="*/ 137 w 1209"/>
              <a:gd name="T71" fmla="*/ 495 h 870"/>
              <a:gd name="T72" fmla="*/ 61 w 1209"/>
              <a:gd name="T73" fmla="*/ 486 h 870"/>
              <a:gd name="T74" fmla="*/ 42 w 1209"/>
              <a:gd name="T75" fmla="*/ 508 h 870"/>
              <a:gd name="T76" fmla="*/ 26 w 1209"/>
              <a:gd name="T77" fmla="*/ 530 h 870"/>
              <a:gd name="T78" fmla="*/ 15 w 1209"/>
              <a:gd name="T79" fmla="*/ 550 h 870"/>
              <a:gd name="T80" fmla="*/ 7 w 1209"/>
              <a:gd name="T81" fmla="*/ 570 h 870"/>
              <a:gd name="T82" fmla="*/ 2 w 1209"/>
              <a:gd name="T83" fmla="*/ 590 h 870"/>
              <a:gd name="T84" fmla="*/ 0 w 1209"/>
              <a:gd name="T85" fmla="*/ 609 h 870"/>
              <a:gd name="T86" fmla="*/ 3 w 1209"/>
              <a:gd name="T87" fmla="*/ 627 h 870"/>
              <a:gd name="T88" fmla="*/ 143 w 1209"/>
              <a:gd name="T89" fmla="*/ 705 h 870"/>
              <a:gd name="T90" fmla="*/ 1181 w 1209"/>
              <a:gd name="T91" fmla="*/ 176 h 870"/>
              <a:gd name="T92" fmla="*/ 1175 w 1209"/>
              <a:gd name="T93" fmla="*/ 167 h 870"/>
              <a:gd name="T94" fmla="*/ 1166 w 1209"/>
              <a:gd name="T95" fmla="*/ 156 h 870"/>
              <a:gd name="T96" fmla="*/ 1137 w 1209"/>
              <a:gd name="T97" fmla="*/ 134 h 870"/>
              <a:gd name="T98" fmla="*/ 995 w 1209"/>
              <a:gd name="T99" fmla="*/ 167 h 870"/>
              <a:gd name="T100" fmla="*/ 1117 w 1209"/>
              <a:gd name="T101" fmla="*/ 192 h 870"/>
              <a:gd name="T102" fmla="*/ 1127 w 1209"/>
              <a:gd name="T103" fmla="*/ 202 h 870"/>
              <a:gd name="T104" fmla="*/ 1131 w 1209"/>
              <a:gd name="T105" fmla="*/ 212 h 870"/>
              <a:gd name="T106" fmla="*/ 1131 w 1209"/>
              <a:gd name="T107" fmla="*/ 220 h 870"/>
              <a:gd name="T108" fmla="*/ 1130 w 1209"/>
              <a:gd name="T109" fmla="*/ 229 h 870"/>
              <a:gd name="T110" fmla="*/ 1126 w 1209"/>
              <a:gd name="T111" fmla="*/ 241 h 870"/>
              <a:gd name="T112" fmla="*/ 1121 w 1209"/>
              <a:gd name="T113" fmla="*/ 253 h 870"/>
              <a:gd name="T114" fmla="*/ 1096 w 1209"/>
              <a:gd name="T115" fmla="*/ 287 h 870"/>
              <a:gd name="T116" fmla="*/ 1048 w 1209"/>
              <a:gd name="T117" fmla="*/ 336 h 870"/>
              <a:gd name="T118" fmla="*/ 1058 w 1209"/>
              <a:gd name="T119" fmla="*/ 405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9" h="870">
                <a:moveTo>
                  <a:pt x="1058" y="111"/>
                </a:moveTo>
                <a:cubicBezTo>
                  <a:pt x="1058" y="111"/>
                  <a:pt x="1058" y="111"/>
                  <a:pt x="1058" y="111"/>
                </a:cubicBezTo>
                <a:moveTo>
                  <a:pt x="419" y="548"/>
                </a:moveTo>
                <a:cubicBezTo>
                  <a:pt x="419" y="548"/>
                  <a:pt x="446" y="628"/>
                  <a:pt x="421" y="697"/>
                </a:cubicBezTo>
                <a:cubicBezTo>
                  <a:pt x="396" y="767"/>
                  <a:pt x="313" y="828"/>
                  <a:pt x="294" y="828"/>
                </a:cubicBezTo>
                <a:cubicBezTo>
                  <a:pt x="274" y="828"/>
                  <a:pt x="191" y="767"/>
                  <a:pt x="166" y="697"/>
                </a:cubicBezTo>
                <a:cubicBezTo>
                  <a:pt x="141" y="628"/>
                  <a:pt x="168" y="548"/>
                  <a:pt x="168" y="548"/>
                </a:cubicBezTo>
                <a:cubicBezTo>
                  <a:pt x="168" y="548"/>
                  <a:pt x="201" y="562"/>
                  <a:pt x="235" y="553"/>
                </a:cubicBezTo>
                <a:cubicBezTo>
                  <a:pt x="268" y="545"/>
                  <a:pt x="294" y="522"/>
                  <a:pt x="294" y="522"/>
                </a:cubicBezTo>
                <a:cubicBezTo>
                  <a:pt x="294" y="522"/>
                  <a:pt x="319" y="545"/>
                  <a:pt x="352" y="553"/>
                </a:cubicBezTo>
                <a:cubicBezTo>
                  <a:pt x="386" y="562"/>
                  <a:pt x="419" y="548"/>
                  <a:pt x="419" y="548"/>
                </a:cubicBezTo>
                <a:close/>
                <a:moveTo>
                  <a:pt x="170" y="523"/>
                </a:moveTo>
                <a:cubicBezTo>
                  <a:pt x="164" y="495"/>
                  <a:pt x="161" y="465"/>
                  <a:pt x="161" y="435"/>
                </a:cubicBezTo>
                <a:cubicBezTo>
                  <a:pt x="161" y="195"/>
                  <a:pt x="356" y="0"/>
                  <a:pt x="596" y="0"/>
                </a:cubicBezTo>
                <a:cubicBezTo>
                  <a:pt x="801" y="0"/>
                  <a:pt x="973" y="143"/>
                  <a:pt x="1019" y="334"/>
                </a:cubicBezTo>
                <a:cubicBezTo>
                  <a:pt x="1016" y="337"/>
                  <a:pt x="1012" y="339"/>
                  <a:pt x="1009" y="342"/>
                </a:cubicBezTo>
                <a:cubicBezTo>
                  <a:pt x="939" y="397"/>
                  <a:pt x="844" y="452"/>
                  <a:pt x="736" y="499"/>
                </a:cubicBezTo>
                <a:cubicBezTo>
                  <a:pt x="732" y="497"/>
                  <a:pt x="729" y="495"/>
                  <a:pt x="726" y="493"/>
                </a:cubicBezTo>
                <a:cubicBezTo>
                  <a:pt x="717" y="484"/>
                  <a:pt x="704" y="474"/>
                  <a:pt x="696" y="470"/>
                </a:cubicBezTo>
                <a:cubicBezTo>
                  <a:pt x="688" y="467"/>
                  <a:pt x="682" y="461"/>
                  <a:pt x="682" y="457"/>
                </a:cubicBezTo>
                <a:cubicBezTo>
                  <a:pt x="682" y="457"/>
                  <a:pt x="682" y="457"/>
                  <a:pt x="676" y="454"/>
                </a:cubicBezTo>
                <a:cubicBezTo>
                  <a:pt x="671" y="451"/>
                  <a:pt x="671" y="451"/>
                  <a:pt x="671" y="451"/>
                </a:cubicBezTo>
                <a:cubicBezTo>
                  <a:pt x="665" y="449"/>
                  <a:pt x="653" y="448"/>
                  <a:pt x="644" y="448"/>
                </a:cubicBezTo>
                <a:cubicBezTo>
                  <a:pt x="636" y="448"/>
                  <a:pt x="620" y="452"/>
                  <a:pt x="610" y="457"/>
                </a:cubicBezTo>
                <a:cubicBezTo>
                  <a:pt x="599" y="461"/>
                  <a:pt x="586" y="464"/>
                  <a:pt x="582" y="464"/>
                </a:cubicBezTo>
                <a:cubicBezTo>
                  <a:pt x="578" y="464"/>
                  <a:pt x="568" y="464"/>
                  <a:pt x="560" y="464"/>
                </a:cubicBezTo>
                <a:cubicBezTo>
                  <a:pt x="560" y="464"/>
                  <a:pt x="560" y="464"/>
                  <a:pt x="550" y="464"/>
                </a:cubicBezTo>
                <a:cubicBezTo>
                  <a:pt x="541" y="464"/>
                  <a:pt x="541" y="464"/>
                  <a:pt x="541" y="464"/>
                </a:cubicBezTo>
                <a:cubicBezTo>
                  <a:pt x="532" y="464"/>
                  <a:pt x="520" y="457"/>
                  <a:pt x="515" y="447"/>
                </a:cubicBezTo>
                <a:cubicBezTo>
                  <a:pt x="515" y="447"/>
                  <a:pt x="515" y="447"/>
                  <a:pt x="509" y="445"/>
                </a:cubicBezTo>
                <a:cubicBezTo>
                  <a:pt x="503" y="444"/>
                  <a:pt x="503" y="444"/>
                  <a:pt x="503" y="444"/>
                </a:cubicBezTo>
                <a:cubicBezTo>
                  <a:pt x="491" y="438"/>
                  <a:pt x="483" y="428"/>
                  <a:pt x="485" y="422"/>
                </a:cubicBezTo>
                <a:cubicBezTo>
                  <a:pt x="488" y="416"/>
                  <a:pt x="489" y="407"/>
                  <a:pt x="488" y="403"/>
                </a:cubicBezTo>
                <a:cubicBezTo>
                  <a:pt x="487" y="399"/>
                  <a:pt x="488" y="391"/>
                  <a:pt x="489" y="386"/>
                </a:cubicBezTo>
                <a:cubicBezTo>
                  <a:pt x="491" y="381"/>
                  <a:pt x="492" y="373"/>
                  <a:pt x="493" y="367"/>
                </a:cubicBezTo>
                <a:cubicBezTo>
                  <a:pt x="493" y="362"/>
                  <a:pt x="499" y="357"/>
                  <a:pt x="504" y="356"/>
                </a:cubicBezTo>
                <a:cubicBezTo>
                  <a:pt x="510" y="355"/>
                  <a:pt x="519" y="354"/>
                  <a:pt x="524" y="354"/>
                </a:cubicBezTo>
                <a:cubicBezTo>
                  <a:pt x="529" y="354"/>
                  <a:pt x="534" y="358"/>
                  <a:pt x="535" y="362"/>
                </a:cubicBezTo>
                <a:cubicBezTo>
                  <a:pt x="536" y="366"/>
                  <a:pt x="539" y="370"/>
                  <a:pt x="541" y="370"/>
                </a:cubicBezTo>
                <a:cubicBezTo>
                  <a:pt x="543" y="370"/>
                  <a:pt x="547" y="370"/>
                  <a:pt x="549" y="370"/>
                </a:cubicBezTo>
                <a:cubicBezTo>
                  <a:pt x="552" y="370"/>
                  <a:pt x="557" y="366"/>
                  <a:pt x="560" y="362"/>
                </a:cubicBezTo>
                <a:cubicBezTo>
                  <a:pt x="563" y="358"/>
                  <a:pt x="563" y="353"/>
                  <a:pt x="561" y="352"/>
                </a:cubicBezTo>
                <a:cubicBezTo>
                  <a:pt x="558" y="350"/>
                  <a:pt x="554" y="346"/>
                  <a:pt x="551" y="342"/>
                </a:cubicBezTo>
                <a:cubicBezTo>
                  <a:pt x="549" y="339"/>
                  <a:pt x="547" y="334"/>
                  <a:pt x="548" y="332"/>
                </a:cubicBezTo>
                <a:cubicBezTo>
                  <a:pt x="548" y="332"/>
                  <a:pt x="548" y="332"/>
                  <a:pt x="548" y="327"/>
                </a:cubicBezTo>
                <a:cubicBezTo>
                  <a:pt x="548" y="322"/>
                  <a:pt x="548" y="322"/>
                  <a:pt x="548" y="322"/>
                </a:cubicBezTo>
                <a:cubicBezTo>
                  <a:pt x="558" y="313"/>
                  <a:pt x="565" y="304"/>
                  <a:pt x="565" y="302"/>
                </a:cubicBezTo>
                <a:cubicBezTo>
                  <a:pt x="565" y="300"/>
                  <a:pt x="567" y="293"/>
                  <a:pt x="570" y="287"/>
                </a:cubicBezTo>
                <a:cubicBezTo>
                  <a:pt x="573" y="281"/>
                  <a:pt x="567" y="275"/>
                  <a:pt x="558" y="274"/>
                </a:cubicBezTo>
                <a:cubicBezTo>
                  <a:pt x="558" y="274"/>
                  <a:pt x="558" y="274"/>
                  <a:pt x="584" y="274"/>
                </a:cubicBezTo>
                <a:cubicBezTo>
                  <a:pt x="611" y="274"/>
                  <a:pt x="611" y="274"/>
                  <a:pt x="611" y="274"/>
                </a:cubicBezTo>
                <a:cubicBezTo>
                  <a:pt x="617" y="271"/>
                  <a:pt x="623" y="267"/>
                  <a:pt x="625" y="264"/>
                </a:cubicBezTo>
                <a:cubicBezTo>
                  <a:pt x="626" y="262"/>
                  <a:pt x="623" y="259"/>
                  <a:pt x="617" y="257"/>
                </a:cubicBezTo>
                <a:cubicBezTo>
                  <a:pt x="611" y="256"/>
                  <a:pt x="601" y="253"/>
                  <a:pt x="594" y="250"/>
                </a:cubicBezTo>
                <a:cubicBezTo>
                  <a:pt x="586" y="247"/>
                  <a:pt x="581" y="240"/>
                  <a:pt x="581" y="235"/>
                </a:cubicBezTo>
                <a:cubicBezTo>
                  <a:pt x="582" y="230"/>
                  <a:pt x="581" y="220"/>
                  <a:pt x="580" y="213"/>
                </a:cubicBezTo>
                <a:cubicBezTo>
                  <a:pt x="579" y="206"/>
                  <a:pt x="576" y="201"/>
                  <a:pt x="572" y="203"/>
                </a:cubicBezTo>
                <a:cubicBezTo>
                  <a:pt x="568" y="204"/>
                  <a:pt x="559" y="207"/>
                  <a:pt x="550" y="209"/>
                </a:cubicBezTo>
                <a:cubicBezTo>
                  <a:pt x="550" y="209"/>
                  <a:pt x="550" y="209"/>
                  <a:pt x="550" y="203"/>
                </a:cubicBezTo>
                <a:cubicBezTo>
                  <a:pt x="550" y="198"/>
                  <a:pt x="550" y="198"/>
                  <a:pt x="550" y="198"/>
                </a:cubicBezTo>
                <a:cubicBezTo>
                  <a:pt x="559" y="192"/>
                  <a:pt x="565" y="183"/>
                  <a:pt x="565" y="179"/>
                </a:cubicBezTo>
                <a:cubicBezTo>
                  <a:pt x="565" y="176"/>
                  <a:pt x="559" y="173"/>
                  <a:pt x="551" y="173"/>
                </a:cubicBezTo>
                <a:cubicBezTo>
                  <a:pt x="544" y="173"/>
                  <a:pt x="530" y="175"/>
                  <a:pt x="521" y="179"/>
                </a:cubicBezTo>
                <a:cubicBezTo>
                  <a:pt x="512" y="182"/>
                  <a:pt x="500" y="185"/>
                  <a:pt x="495" y="185"/>
                </a:cubicBezTo>
                <a:cubicBezTo>
                  <a:pt x="489" y="185"/>
                  <a:pt x="484" y="179"/>
                  <a:pt x="484" y="173"/>
                </a:cubicBezTo>
                <a:cubicBezTo>
                  <a:pt x="484" y="173"/>
                  <a:pt x="484" y="173"/>
                  <a:pt x="479" y="173"/>
                </a:cubicBezTo>
                <a:cubicBezTo>
                  <a:pt x="473" y="173"/>
                  <a:pt x="473" y="173"/>
                  <a:pt x="473" y="173"/>
                </a:cubicBezTo>
                <a:cubicBezTo>
                  <a:pt x="473" y="164"/>
                  <a:pt x="476" y="149"/>
                  <a:pt x="479" y="140"/>
                </a:cubicBezTo>
                <a:cubicBezTo>
                  <a:pt x="482" y="130"/>
                  <a:pt x="482" y="114"/>
                  <a:pt x="479" y="104"/>
                </a:cubicBezTo>
                <a:cubicBezTo>
                  <a:pt x="476" y="93"/>
                  <a:pt x="462" y="87"/>
                  <a:pt x="448" y="89"/>
                </a:cubicBezTo>
                <a:cubicBezTo>
                  <a:pt x="434" y="92"/>
                  <a:pt x="412" y="98"/>
                  <a:pt x="400" y="104"/>
                </a:cubicBezTo>
                <a:cubicBezTo>
                  <a:pt x="394" y="107"/>
                  <a:pt x="385" y="111"/>
                  <a:pt x="374" y="117"/>
                </a:cubicBezTo>
                <a:cubicBezTo>
                  <a:pt x="346" y="136"/>
                  <a:pt x="320" y="159"/>
                  <a:pt x="298" y="186"/>
                </a:cubicBezTo>
                <a:cubicBezTo>
                  <a:pt x="299" y="186"/>
                  <a:pt x="300" y="186"/>
                  <a:pt x="301" y="186"/>
                </a:cubicBezTo>
                <a:cubicBezTo>
                  <a:pt x="306" y="186"/>
                  <a:pt x="317" y="188"/>
                  <a:pt x="326" y="191"/>
                </a:cubicBezTo>
                <a:cubicBezTo>
                  <a:pt x="336" y="193"/>
                  <a:pt x="343" y="198"/>
                  <a:pt x="343" y="203"/>
                </a:cubicBezTo>
                <a:cubicBezTo>
                  <a:pt x="343" y="207"/>
                  <a:pt x="343" y="217"/>
                  <a:pt x="343" y="225"/>
                </a:cubicBezTo>
                <a:cubicBezTo>
                  <a:pt x="343" y="233"/>
                  <a:pt x="340" y="245"/>
                  <a:pt x="335" y="251"/>
                </a:cubicBezTo>
                <a:cubicBezTo>
                  <a:pt x="330" y="258"/>
                  <a:pt x="330" y="269"/>
                  <a:pt x="335" y="275"/>
                </a:cubicBezTo>
                <a:cubicBezTo>
                  <a:pt x="340" y="281"/>
                  <a:pt x="343" y="293"/>
                  <a:pt x="343" y="302"/>
                </a:cubicBezTo>
                <a:cubicBezTo>
                  <a:pt x="343" y="311"/>
                  <a:pt x="348" y="324"/>
                  <a:pt x="354" y="330"/>
                </a:cubicBezTo>
                <a:cubicBezTo>
                  <a:pt x="359" y="337"/>
                  <a:pt x="370" y="345"/>
                  <a:pt x="377" y="348"/>
                </a:cubicBezTo>
                <a:cubicBezTo>
                  <a:pt x="384" y="352"/>
                  <a:pt x="395" y="354"/>
                  <a:pt x="401" y="354"/>
                </a:cubicBezTo>
                <a:cubicBezTo>
                  <a:pt x="406" y="354"/>
                  <a:pt x="414" y="358"/>
                  <a:pt x="418" y="362"/>
                </a:cubicBezTo>
                <a:cubicBezTo>
                  <a:pt x="421" y="366"/>
                  <a:pt x="424" y="376"/>
                  <a:pt x="424" y="383"/>
                </a:cubicBezTo>
                <a:cubicBezTo>
                  <a:pt x="424" y="390"/>
                  <a:pt x="426" y="401"/>
                  <a:pt x="429" y="408"/>
                </a:cubicBezTo>
                <a:cubicBezTo>
                  <a:pt x="432" y="414"/>
                  <a:pt x="434" y="422"/>
                  <a:pt x="434" y="424"/>
                </a:cubicBezTo>
                <a:cubicBezTo>
                  <a:pt x="434" y="426"/>
                  <a:pt x="437" y="432"/>
                  <a:pt x="442" y="437"/>
                </a:cubicBezTo>
                <a:cubicBezTo>
                  <a:pt x="447" y="442"/>
                  <a:pt x="452" y="445"/>
                  <a:pt x="454" y="445"/>
                </a:cubicBezTo>
                <a:cubicBezTo>
                  <a:pt x="456" y="445"/>
                  <a:pt x="464" y="450"/>
                  <a:pt x="472" y="456"/>
                </a:cubicBezTo>
                <a:cubicBezTo>
                  <a:pt x="480" y="461"/>
                  <a:pt x="488" y="470"/>
                  <a:pt x="491" y="475"/>
                </a:cubicBezTo>
                <a:cubicBezTo>
                  <a:pt x="494" y="479"/>
                  <a:pt x="499" y="483"/>
                  <a:pt x="503" y="483"/>
                </a:cubicBezTo>
                <a:cubicBezTo>
                  <a:pt x="507" y="483"/>
                  <a:pt x="515" y="486"/>
                  <a:pt x="519" y="490"/>
                </a:cubicBezTo>
                <a:cubicBezTo>
                  <a:pt x="524" y="494"/>
                  <a:pt x="536" y="497"/>
                  <a:pt x="546" y="497"/>
                </a:cubicBezTo>
                <a:cubicBezTo>
                  <a:pt x="555" y="497"/>
                  <a:pt x="563" y="504"/>
                  <a:pt x="563" y="513"/>
                </a:cubicBezTo>
                <a:cubicBezTo>
                  <a:pt x="563" y="522"/>
                  <a:pt x="563" y="535"/>
                  <a:pt x="563" y="541"/>
                </a:cubicBezTo>
                <a:cubicBezTo>
                  <a:pt x="563" y="547"/>
                  <a:pt x="563" y="557"/>
                  <a:pt x="563" y="564"/>
                </a:cubicBezTo>
                <a:cubicBezTo>
                  <a:pt x="563" y="565"/>
                  <a:pt x="564" y="566"/>
                  <a:pt x="564" y="566"/>
                </a:cubicBezTo>
                <a:cubicBezTo>
                  <a:pt x="526" y="579"/>
                  <a:pt x="490" y="590"/>
                  <a:pt x="454" y="599"/>
                </a:cubicBezTo>
                <a:cubicBezTo>
                  <a:pt x="451" y="566"/>
                  <a:pt x="443" y="542"/>
                  <a:pt x="442" y="540"/>
                </a:cubicBezTo>
                <a:cubicBezTo>
                  <a:pt x="434" y="516"/>
                  <a:pt x="434" y="516"/>
                  <a:pt x="434" y="516"/>
                </a:cubicBezTo>
                <a:cubicBezTo>
                  <a:pt x="410" y="526"/>
                  <a:pt x="410" y="526"/>
                  <a:pt x="410" y="526"/>
                </a:cubicBezTo>
                <a:cubicBezTo>
                  <a:pt x="410" y="526"/>
                  <a:pt x="394" y="532"/>
                  <a:pt x="376" y="532"/>
                </a:cubicBezTo>
                <a:cubicBezTo>
                  <a:pt x="370" y="532"/>
                  <a:pt x="364" y="532"/>
                  <a:pt x="358" y="530"/>
                </a:cubicBezTo>
                <a:cubicBezTo>
                  <a:pt x="331" y="523"/>
                  <a:pt x="310" y="504"/>
                  <a:pt x="309" y="504"/>
                </a:cubicBezTo>
                <a:cubicBezTo>
                  <a:pt x="294" y="490"/>
                  <a:pt x="294" y="490"/>
                  <a:pt x="294" y="490"/>
                </a:cubicBezTo>
                <a:cubicBezTo>
                  <a:pt x="278" y="504"/>
                  <a:pt x="278" y="504"/>
                  <a:pt x="278" y="504"/>
                </a:cubicBezTo>
                <a:cubicBezTo>
                  <a:pt x="278" y="504"/>
                  <a:pt x="256" y="523"/>
                  <a:pt x="229" y="530"/>
                </a:cubicBezTo>
                <a:cubicBezTo>
                  <a:pt x="223" y="532"/>
                  <a:pt x="218" y="532"/>
                  <a:pt x="211" y="532"/>
                </a:cubicBezTo>
                <a:cubicBezTo>
                  <a:pt x="193" y="532"/>
                  <a:pt x="177" y="526"/>
                  <a:pt x="177" y="526"/>
                </a:cubicBezTo>
                <a:lnTo>
                  <a:pt x="170" y="523"/>
                </a:lnTo>
                <a:close/>
                <a:moveTo>
                  <a:pt x="586" y="111"/>
                </a:moveTo>
                <a:cubicBezTo>
                  <a:pt x="586" y="111"/>
                  <a:pt x="586" y="111"/>
                  <a:pt x="590" y="114"/>
                </a:cubicBezTo>
                <a:cubicBezTo>
                  <a:pt x="594" y="118"/>
                  <a:pt x="596" y="120"/>
                  <a:pt x="599" y="122"/>
                </a:cubicBezTo>
                <a:cubicBezTo>
                  <a:pt x="602" y="124"/>
                  <a:pt x="608" y="129"/>
                  <a:pt x="611" y="131"/>
                </a:cubicBezTo>
                <a:cubicBezTo>
                  <a:pt x="615" y="134"/>
                  <a:pt x="623" y="141"/>
                  <a:pt x="629" y="147"/>
                </a:cubicBezTo>
                <a:cubicBezTo>
                  <a:pt x="636" y="152"/>
                  <a:pt x="646" y="155"/>
                  <a:pt x="653" y="153"/>
                </a:cubicBezTo>
                <a:cubicBezTo>
                  <a:pt x="660" y="150"/>
                  <a:pt x="665" y="153"/>
                  <a:pt x="665" y="158"/>
                </a:cubicBezTo>
                <a:cubicBezTo>
                  <a:pt x="665" y="163"/>
                  <a:pt x="668" y="167"/>
                  <a:pt x="672" y="167"/>
                </a:cubicBezTo>
                <a:cubicBezTo>
                  <a:pt x="675" y="167"/>
                  <a:pt x="680" y="167"/>
                  <a:pt x="683" y="167"/>
                </a:cubicBezTo>
                <a:cubicBezTo>
                  <a:pt x="686" y="167"/>
                  <a:pt x="688" y="165"/>
                  <a:pt x="688" y="163"/>
                </a:cubicBezTo>
                <a:cubicBezTo>
                  <a:pt x="688" y="161"/>
                  <a:pt x="701" y="155"/>
                  <a:pt x="717" y="150"/>
                </a:cubicBezTo>
                <a:cubicBezTo>
                  <a:pt x="733" y="146"/>
                  <a:pt x="744" y="139"/>
                  <a:pt x="742" y="137"/>
                </a:cubicBezTo>
                <a:cubicBezTo>
                  <a:pt x="742" y="137"/>
                  <a:pt x="742" y="137"/>
                  <a:pt x="737" y="126"/>
                </a:cubicBezTo>
                <a:cubicBezTo>
                  <a:pt x="731" y="116"/>
                  <a:pt x="727" y="118"/>
                  <a:pt x="725" y="106"/>
                </a:cubicBezTo>
                <a:cubicBezTo>
                  <a:pt x="723" y="94"/>
                  <a:pt x="723" y="94"/>
                  <a:pt x="723" y="94"/>
                </a:cubicBezTo>
                <a:cubicBezTo>
                  <a:pt x="719" y="78"/>
                  <a:pt x="707" y="66"/>
                  <a:pt x="697" y="66"/>
                </a:cubicBezTo>
                <a:cubicBezTo>
                  <a:pt x="687" y="66"/>
                  <a:pt x="673" y="61"/>
                  <a:pt x="667" y="55"/>
                </a:cubicBezTo>
                <a:cubicBezTo>
                  <a:pt x="666" y="54"/>
                  <a:pt x="666" y="54"/>
                  <a:pt x="665" y="53"/>
                </a:cubicBezTo>
                <a:cubicBezTo>
                  <a:pt x="647" y="50"/>
                  <a:pt x="628" y="48"/>
                  <a:pt x="609" y="47"/>
                </a:cubicBezTo>
                <a:cubicBezTo>
                  <a:pt x="607" y="50"/>
                  <a:pt x="605" y="53"/>
                  <a:pt x="605" y="55"/>
                </a:cubicBezTo>
                <a:cubicBezTo>
                  <a:pt x="605" y="61"/>
                  <a:pt x="605" y="70"/>
                  <a:pt x="605" y="75"/>
                </a:cubicBezTo>
                <a:cubicBezTo>
                  <a:pt x="605" y="80"/>
                  <a:pt x="602" y="88"/>
                  <a:pt x="597" y="93"/>
                </a:cubicBezTo>
                <a:cubicBezTo>
                  <a:pt x="593" y="97"/>
                  <a:pt x="588" y="105"/>
                  <a:pt x="586" y="111"/>
                </a:cubicBezTo>
                <a:close/>
                <a:moveTo>
                  <a:pt x="783" y="588"/>
                </a:moveTo>
                <a:cubicBezTo>
                  <a:pt x="775" y="597"/>
                  <a:pt x="770" y="606"/>
                  <a:pt x="770" y="614"/>
                </a:cubicBezTo>
                <a:cubicBezTo>
                  <a:pt x="770" y="627"/>
                  <a:pt x="762" y="648"/>
                  <a:pt x="751" y="660"/>
                </a:cubicBezTo>
                <a:cubicBezTo>
                  <a:pt x="740" y="672"/>
                  <a:pt x="725" y="688"/>
                  <a:pt x="717" y="694"/>
                </a:cubicBezTo>
                <a:cubicBezTo>
                  <a:pt x="709" y="701"/>
                  <a:pt x="698" y="709"/>
                  <a:pt x="692" y="713"/>
                </a:cubicBezTo>
                <a:cubicBezTo>
                  <a:pt x="687" y="717"/>
                  <a:pt x="679" y="726"/>
                  <a:pt x="674" y="733"/>
                </a:cubicBezTo>
                <a:cubicBezTo>
                  <a:pt x="670" y="740"/>
                  <a:pt x="673" y="746"/>
                  <a:pt x="680" y="747"/>
                </a:cubicBezTo>
                <a:cubicBezTo>
                  <a:pt x="687" y="747"/>
                  <a:pt x="695" y="748"/>
                  <a:pt x="698" y="749"/>
                </a:cubicBezTo>
                <a:cubicBezTo>
                  <a:pt x="701" y="750"/>
                  <a:pt x="701" y="755"/>
                  <a:pt x="698" y="760"/>
                </a:cubicBezTo>
                <a:cubicBezTo>
                  <a:pt x="695" y="766"/>
                  <a:pt x="687" y="770"/>
                  <a:pt x="678" y="770"/>
                </a:cubicBezTo>
                <a:cubicBezTo>
                  <a:pt x="670" y="770"/>
                  <a:pt x="656" y="770"/>
                  <a:pt x="647" y="770"/>
                </a:cubicBezTo>
                <a:cubicBezTo>
                  <a:pt x="638" y="770"/>
                  <a:pt x="631" y="769"/>
                  <a:pt x="631" y="767"/>
                </a:cubicBezTo>
                <a:cubicBezTo>
                  <a:pt x="631" y="766"/>
                  <a:pt x="624" y="764"/>
                  <a:pt x="615" y="764"/>
                </a:cubicBezTo>
                <a:cubicBezTo>
                  <a:pt x="606" y="764"/>
                  <a:pt x="599" y="758"/>
                  <a:pt x="599" y="751"/>
                </a:cubicBezTo>
                <a:cubicBezTo>
                  <a:pt x="599" y="743"/>
                  <a:pt x="594" y="737"/>
                  <a:pt x="588" y="737"/>
                </a:cubicBezTo>
                <a:cubicBezTo>
                  <a:pt x="582" y="737"/>
                  <a:pt x="577" y="734"/>
                  <a:pt x="577" y="729"/>
                </a:cubicBezTo>
                <a:cubicBezTo>
                  <a:pt x="577" y="725"/>
                  <a:pt x="575" y="713"/>
                  <a:pt x="573" y="703"/>
                </a:cubicBezTo>
                <a:cubicBezTo>
                  <a:pt x="571" y="695"/>
                  <a:pt x="569" y="682"/>
                  <a:pt x="568" y="670"/>
                </a:cubicBezTo>
                <a:cubicBezTo>
                  <a:pt x="526" y="684"/>
                  <a:pt x="484" y="695"/>
                  <a:pt x="444" y="705"/>
                </a:cubicBezTo>
                <a:cubicBezTo>
                  <a:pt x="444" y="705"/>
                  <a:pt x="444" y="705"/>
                  <a:pt x="444" y="705"/>
                </a:cubicBezTo>
                <a:cubicBezTo>
                  <a:pt x="427" y="751"/>
                  <a:pt x="391" y="788"/>
                  <a:pt x="371" y="807"/>
                </a:cubicBezTo>
                <a:cubicBezTo>
                  <a:pt x="371" y="807"/>
                  <a:pt x="371" y="807"/>
                  <a:pt x="371" y="807"/>
                </a:cubicBezTo>
                <a:cubicBezTo>
                  <a:pt x="437" y="847"/>
                  <a:pt x="514" y="870"/>
                  <a:pt x="596" y="870"/>
                </a:cubicBezTo>
                <a:cubicBezTo>
                  <a:pt x="831" y="870"/>
                  <a:pt x="1022" y="683"/>
                  <a:pt x="1030" y="450"/>
                </a:cubicBezTo>
                <a:cubicBezTo>
                  <a:pt x="961" y="499"/>
                  <a:pt x="876" y="546"/>
                  <a:pt x="783" y="588"/>
                </a:cubicBezTo>
                <a:close/>
                <a:moveTo>
                  <a:pt x="143" y="705"/>
                </a:moveTo>
                <a:cubicBezTo>
                  <a:pt x="137" y="688"/>
                  <a:pt x="134" y="671"/>
                  <a:pt x="132" y="653"/>
                </a:cubicBezTo>
                <a:cubicBezTo>
                  <a:pt x="132" y="653"/>
                  <a:pt x="132" y="653"/>
                  <a:pt x="132" y="653"/>
                </a:cubicBezTo>
                <a:cubicBezTo>
                  <a:pt x="132" y="653"/>
                  <a:pt x="131" y="653"/>
                  <a:pt x="131" y="653"/>
                </a:cubicBezTo>
                <a:cubicBezTo>
                  <a:pt x="128" y="653"/>
                  <a:pt x="125" y="652"/>
                  <a:pt x="122" y="652"/>
                </a:cubicBezTo>
                <a:cubicBezTo>
                  <a:pt x="122" y="651"/>
                  <a:pt x="121" y="651"/>
                  <a:pt x="121" y="651"/>
                </a:cubicBezTo>
                <a:cubicBezTo>
                  <a:pt x="118" y="651"/>
                  <a:pt x="115" y="650"/>
                  <a:pt x="113" y="649"/>
                </a:cubicBezTo>
                <a:cubicBezTo>
                  <a:pt x="112" y="649"/>
                  <a:pt x="112" y="649"/>
                  <a:pt x="111" y="649"/>
                </a:cubicBezTo>
                <a:cubicBezTo>
                  <a:pt x="109" y="648"/>
                  <a:pt x="106" y="648"/>
                  <a:pt x="104" y="647"/>
                </a:cubicBezTo>
                <a:cubicBezTo>
                  <a:pt x="104" y="647"/>
                  <a:pt x="103" y="647"/>
                  <a:pt x="103" y="647"/>
                </a:cubicBezTo>
                <a:cubicBezTo>
                  <a:pt x="100" y="646"/>
                  <a:pt x="98" y="645"/>
                  <a:pt x="96" y="644"/>
                </a:cubicBezTo>
                <a:cubicBezTo>
                  <a:pt x="96" y="644"/>
                  <a:pt x="95" y="644"/>
                  <a:pt x="95" y="644"/>
                </a:cubicBezTo>
                <a:cubicBezTo>
                  <a:pt x="93" y="643"/>
                  <a:pt x="91" y="642"/>
                  <a:pt x="89" y="641"/>
                </a:cubicBezTo>
                <a:cubicBezTo>
                  <a:pt x="88" y="641"/>
                  <a:pt x="88" y="641"/>
                  <a:pt x="88" y="641"/>
                </a:cubicBezTo>
                <a:cubicBezTo>
                  <a:pt x="86" y="640"/>
                  <a:pt x="84" y="639"/>
                  <a:pt x="82" y="638"/>
                </a:cubicBezTo>
                <a:cubicBezTo>
                  <a:pt x="82" y="638"/>
                  <a:pt x="82" y="638"/>
                  <a:pt x="82" y="637"/>
                </a:cubicBezTo>
                <a:cubicBezTo>
                  <a:pt x="80" y="636"/>
                  <a:pt x="78" y="635"/>
                  <a:pt x="77" y="634"/>
                </a:cubicBezTo>
                <a:cubicBezTo>
                  <a:pt x="76" y="634"/>
                  <a:pt x="76" y="634"/>
                  <a:pt x="76" y="634"/>
                </a:cubicBezTo>
                <a:cubicBezTo>
                  <a:pt x="75" y="633"/>
                  <a:pt x="73" y="632"/>
                  <a:pt x="72" y="630"/>
                </a:cubicBezTo>
                <a:cubicBezTo>
                  <a:pt x="72" y="630"/>
                  <a:pt x="72" y="630"/>
                  <a:pt x="71" y="630"/>
                </a:cubicBezTo>
                <a:cubicBezTo>
                  <a:pt x="70" y="629"/>
                  <a:pt x="69" y="628"/>
                  <a:pt x="68" y="626"/>
                </a:cubicBezTo>
                <a:cubicBezTo>
                  <a:pt x="68" y="626"/>
                  <a:pt x="68" y="626"/>
                  <a:pt x="68" y="626"/>
                </a:cubicBezTo>
                <a:cubicBezTo>
                  <a:pt x="66" y="625"/>
                  <a:pt x="65" y="623"/>
                  <a:pt x="65" y="622"/>
                </a:cubicBezTo>
                <a:cubicBezTo>
                  <a:pt x="65" y="622"/>
                  <a:pt x="65" y="622"/>
                  <a:pt x="64" y="622"/>
                </a:cubicBezTo>
                <a:cubicBezTo>
                  <a:pt x="64" y="620"/>
                  <a:pt x="63" y="619"/>
                  <a:pt x="62" y="617"/>
                </a:cubicBezTo>
                <a:cubicBezTo>
                  <a:pt x="62" y="617"/>
                  <a:pt x="62" y="616"/>
                  <a:pt x="61" y="615"/>
                </a:cubicBezTo>
                <a:cubicBezTo>
                  <a:pt x="61" y="614"/>
                  <a:pt x="61" y="614"/>
                  <a:pt x="61" y="614"/>
                </a:cubicBezTo>
                <a:cubicBezTo>
                  <a:pt x="61" y="613"/>
                  <a:pt x="61" y="612"/>
                  <a:pt x="61" y="611"/>
                </a:cubicBezTo>
                <a:cubicBezTo>
                  <a:pt x="61" y="611"/>
                  <a:pt x="61" y="611"/>
                  <a:pt x="61" y="610"/>
                </a:cubicBezTo>
                <a:cubicBezTo>
                  <a:pt x="61" y="610"/>
                  <a:pt x="61" y="609"/>
                  <a:pt x="61" y="608"/>
                </a:cubicBezTo>
                <a:cubicBezTo>
                  <a:pt x="61" y="607"/>
                  <a:pt x="61" y="607"/>
                  <a:pt x="61" y="607"/>
                </a:cubicBezTo>
                <a:cubicBezTo>
                  <a:pt x="61" y="606"/>
                  <a:pt x="61" y="604"/>
                  <a:pt x="61" y="603"/>
                </a:cubicBezTo>
                <a:cubicBezTo>
                  <a:pt x="61" y="603"/>
                  <a:pt x="61" y="603"/>
                  <a:pt x="61" y="602"/>
                </a:cubicBezTo>
                <a:cubicBezTo>
                  <a:pt x="61" y="601"/>
                  <a:pt x="61" y="600"/>
                  <a:pt x="61" y="599"/>
                </a:cubicBezTo>
                <a:cubicBezTo>
                  <a:pt x="61" y="599"/>
                  <a:pt x="61" y="599"/>
                  <a:pt x="61" y="598"/>
                </a:cubicBezTo>
                <a:cubicBezTo>
                  <a:pt x="62" y="597"/>
                  <a:pt x="62" y="596"/>
                  <a:pt x="62" y="594"/>
                </a:cubicBezTo>
                <a:cubicBezTo>
                  <a:pt x="62" y="594"/>
                  <a:pt x="62" y="594"/>
                  <a:pt x="63" y="593"/>
                </a:cubicBezTo>
                <a:cubicBezTo>
                  <a:pt x="63" y="592"/>
                  <a:pt x="63" y="591"/>
                  <a:pt x="64" y="589"/>
                </a:cubicBezTo>
                <a:cubicBezTo>
                  <a:pt x="64" y="589"/>
                  <a:pt x="64" y="589"/>
                  <a:pt x="64" y="589"/>
                </a:cubicBezTo>
                <a:cubicBezTo>
                  <a:pt x="64" y="587"/>
                  <a:pt x="65" y="586"/>
                  <a:pt x="66" y="584"/>
                </a:cubicBezTo>
                <a:cubicBezTo>
                  <a:pt x="66" y="584"/>
                  <a:pt x="66" y="583"/>
                  <a:pt x="66" y="583"/>
                </a:cubicBezTo>
                <a:cubicBezTo>
                  <a:pt x="67" y="581"/>
                  <a:pt x="67" y="580"/>
                  <a:pt x="68" y="578"/>
                </a:cubicBezTo>
                <a:cubicBezTo>
                  <a:pt x="68" y="578"/>
                  <a:pt x="69" y="577"/>
                  <a:pt x="69" y="577"/>
                </a:cubicBezTo>
                <a:cubicBezTo>
                  <a:pt x="69" y="576"/>
                  <a:pt x="70" y="574"/>
                  <a:pt x="71" y="573"/>
                </a:cubicBezTo>
                <a:cubicBezTo>
                  <a:pt x="71" y="573"/>
                  <a:pt x="71" y="572"/>
                  <a:pt x="72" y="571"/>
                </a:cubicBezTo>
                <a:cubicBezTo>
                  <a:pt x="73" y="570"/>
                  <a:pt x="74" y="568"/>
                  <a:pt x="74" y="567"/>
                </a:cubicBezTo>
                <a:cubicBezTo>
                  <a:pt x="75" y="566"/>
                  <a:pt x="75" y="565"/>
                  <a:pt x="76" y="565"/>
                </a:cubicBezTo>
                <a:cubicBezTo>
                  <a:pt x="76" y="563"/>
                  <a:pt x="77" y="562"/>
                  <a:pt x="78" y="561"/>
                </a:cubicBezTo>
                <a:cubicBezTo>
                  <a:pt x="79" y="560"/>
                  <a:pt x="79" y="560"/>
                  <a:pt x="79" y="559"/>
                </a:cubicBezTo>
                <a:cubicBezTo>
                  <a:pt x="80" y="557"/>
                  <a:pt x="82" y="555"/>
                  <a:pt x="83" y="554"/>
                </a:cubicBezTo>
                <a:cubicBezTo>
                  <a:pt x="83" y="553"/>
                  <a:pt x="84" y="552"/>
                  <a:pt x="85" y="551"/>
                </a:cubicBezTo>
                <a:cubicBezTo>
                  <a:pt x="86" y="550"/>
                  <a:pt x="87" y="549"/>
                  <a:pt x="88" y="547"/>
                </a:cubicBezTo>
                <a:cubicBezTo>
                  <a:pt x="88" y="546"/>
                  <a:pt x="89" y="545"/>
                  <a:pt x="90" y="544"/>
                </a:cubicBezTo>
                <a:cubicBezTo>
                  <a:pt x="91" y="543"/>
                  <a:pt x="92" y="541"/>
                  <a:pt x="94" y="540"/>
                </a:cubicBezTo>
                <a:cubicBezTo>
                  <a:pt x="94" y="539"/>
                  <a:pt x="95" y="538"/>
                  <a:pt x="96" y="537"/>
                </a:cubicBezTo>
                <a:cubicBezTo>
                  <a:pt x="97" y="535"/>
                  <a:pt x="99" y="534"/>
                  <a:pt x="100" y="532"/>
                </a:cubicBezTo>
                <a:cubicBezTo>
                  <a:pt x="110" y="520"/>
                  <a:pt x="123" y="508"/>
                  <a:pt x="137" y="495"/>
                </a:cubicBezTo>
                <a:cubicBezTo>
                  <a:pt x="135" y="475"/>
                  <a:pt x="133" y="455"/>
                  <a:pt x="133" y="435"/>
                </a:cubicBezTo>
                <a:cubicBezTo>
                  <a:pt x="133" y="430"/>
                  <a:pt x="133" y="425"/>
                  <a:pt x="134" y="420"/>
                </a:cubicBezTo>
                <a:cubicBezTo>
                  <a:pt x="108" y="440"/>
                  <a:pt x="87" y="459"/>
                  <a:pt x="68" y="478"/>
                </a:cubicBezTo>
                <a:cubicBezTo>
                  <a:pt x="68" y="478"/>
                  <a:pt x="67" y="479"/>
                  <a:pt x="67" y="480"/>
                </a:cubicBezTo>
                <a:cubicBezTo>
                  <a:pt x="65" y="481"/>
                  <a:pt x="64" y="482"/>
                  <a:pt x="63" y="484"/>
                </a:cubicBezTo>
                <a:cubicBezTo>
                  <a:pt x="62" y="484"/>
                  <a:pt x="61" y="485"/>
                  <a:pt x="61" y="486"/>
                </a:cubicBezTo>
                <a:cubicBezTo>
                  <a:pt x="59" y="487"/>
                  <a:pt x="58" y="489"/>
                  <a:pt x="57" y="490"/>
                </a:cubicBezTo>
                <a:cubicBezTo>
                  <a:pt x="56" y="491"/>
                  <a:pt x="56" y="492"/>
                  <a:pt x="55" y="493"/>
                </a:cubicBezTo>
                <a:cubicBezTo>
                  <a:pt x="54" y="494"/>
                  <a:pt x="53" y="495"/>
                  <a:pt x="51" y="497"/>
                </a:cubicBezTo>
                <a:cubicBezTo>
                  <a:pt x="51" y="497"/>
                  <a:pt x="51" y="498"/>
                  <a:pt x="50" y="498"/>
                </a:cubicBezTo>
                <a:cubicBezTo>
                  <a:pt x="48" y="501"/>
                  <a:pt x="46" y="503"/>
                  <a:pt x="44" y="506"/>
                </a:cubicBezTo>
                <a:cubicBezTo>
                  <a:pt x="43" y="507"/>
                  <a:pt x="42" y="508"/>
                  <a:pt x="42" y="508"/>
                </a:cubicBezTo>
                <a:cubicBezTo>
                  <a:pt x="41" y="510"/>
                  <a:pt x="40" y="511"/>
                  <a:pt x="39" y="512"/>
                </a:cubicBezTo>
                <a:cubicBezTo>
                  <a:pt x="38" y="513"/>
                  <a:pt x="37" y="514"/>
                  <a:pt x="37" y="515"/>
                </a:cubicBezTo>
                <a:cubicBezTo>
                  <a:pt x="36" y="516"/>
                  <a:pt x="35" y="517"/>
                  <a:pt x="34" y="518"/>
                </a:cubicBezTo>
                <a:cubicBezTo>
                  <a:pt x="34" y="519"/>
                  <a:pt x="33" y="520"/>
                  <a:pt x="32" y="521"/>
                </a:cubicBezTo>
                <a:cubicBezTo>
                  <a:pt x="31" y="523"/>
                  <a:pt x="30" y="525"/>
                  <a:pt x="28" y="527"/>
                </a:cubicBezTo>
                <a:cubicBezTo>
                  <a:pt x="28" y="528"/>
                  <a:pt x="27" y="529"/>
                  <a:pt x="26" y="530"/>
                </a:cubicBezTo>
                <a:cubicBezTo>
                  <a:pt x="26" y="531"/>
                  <a:pt x="25" y="532"/>
                  <a:pt x="24" y="534"/>
                </a:cubicBezTo>
                <a:cubicBezTo>
                  <a:pt x="24" y="535"/>
                  <a:pt x="23" y="536"/>
                  <a:pt x="22" y="536"/>
                </a:cubicBezTo>
                <a:cubicBezTo>
                  <a:pt x="22" y="538"/>
                  <a:pt x="21" y="539"/>
                  <a:pt x="21" y="540"/>
                </a:cubicBezTo>
                <a:cubicBezTo>
                  <a:pt x="20" y="541"/>
                  <a:pt x="19" y="542"/>
                  <a:pt x="19" y="543"/>
                </a:cubicBezTo>
                <a:cubicBezTo>
                  <a:pt x="18" y="544"/>
                  <a:pt x="18" y="545"/>
                  <a:pt x="17" y="546"/>
                </a:cubicBezTo>
                <a:cubicBezTo>
                  <a:pt x="16" y="547"/>
                  <a:pt x="16" y="549"/>
                  <a:pt x="15" y="550"/>
                </a:cubicBezTo>
                <a:cubicBezTo>
                  <a:pt x="14" y="551"/>
                  <a:pt x="14" y="553"/>
                  <a:pt x="13" y="554"/>
                </a:cubicBezTo>
                <a:cubicBezTo>
                  <a:pt x="13" y="555"/>
                  <a:pt x="12" y="556"/>
                  <a:pt x="12" y="557"/>
                </a:cubicBezTo>
                <a:cubicBezTo>
                  <a:pt x="11" y="558"/>
                  <a:pt x="11" y="559"/>
                  <a:pt x="10" y="560"/>
                </a:cubicBezTo>
                <a:cubicBezTo>
                  <a:pt x="10" y="561"/>
                  <a:pt x="9" y="562"/>
                  <a:pt x="9" y="564"/>
                </a:cubicBezTo>
                <a:cubicBezTo>
                  <a:pt x="9" y="564"/>
                  <a:pt x="8" y="565"/>
                  <a:pt x="8" y="566"/>
                </a:cubicBezTo>
                <a:cubicBezTo>
                  <a:pt x="8" y="567"/>
                  <a:pt x="7" y="569"/>
                  <a:pt x="7" y="570"/>
                </a:cubicBezTo>
                <a:cubicBezTo>
                  <a:pt x="6" y="571"/>
                  <a:pt x="6" y="571"/>
                  <a:pt x="6" y="572"/>
                </a:cubicBezTo>
                <a:cubicBezTo>
                  <a:pt x="5" y="574"/>
                  <a:pt x="5" y="576"/>
                  <a:pt x="4" y="578"/>
                </a:cubicBezTo>
                <a:cubicBezTo>
                  <a:pt x="4" y="578"/>
                  <a:pt x="4" y="579"/>
                  <a:pt x="4" y="580"/>
                </a:cubicBezTo>
                <a:cubicBezTo>
                  <a:pt x="3" y="581"/>
                  <a:pt x="3" y="582"/>
                  <a:pt x="3" y="584"/>
                </a:cubicBezTo>
                <a:cubicBezTo>
                  <a:pt x="3" y="584"/>
                  <a:pt x="3" y="585"/>
                  <a:pt x="2" y="586"/>
                </a:cubicBezTo>
                <a:cubicBezTo>
                  <a:pt x="2" y="587"/>
                  <a:pt x="2" y="588"/>
                  <a:pt x="2" y="590"/>
                </a:cubicBezTo>
                <a:cubicBezTo>
                  <a:pt x="2" y="590"/>
                  <a:pt x="2" y="591"/>
                  <a:pt x="1" y="592"/>
                </a:cubicBezTo>
                <a:cubicBezTo>
                  <a:pt x="1" y="594"/>
                  <a:pt x="1" y="595"/>
                  <a:pt x="1" y="597"/>
                </a:cubicBezTo>
                <a:cubicBezTo>
                  <a:pt x="1" y="598"/>
                  <a:pt x="1" y="598"/>
                  <a:pt x="1" y="598"/>
                </a:cubicBezTo>
                <a:cubicBezTo>
                  <a:pt x="1" y="600"/>
                  <a:pt x="0" y="601"/>
                  <a:pt x="0" y="603"/>
                </a:cubicBezTo>
                <a:cubicBezTo>
                  <a:pt x="0" y="603"/>
                  <a:pt x="0" y="604"/>
                  <a:pt x="0" y="605"/>
                </a:cubicBezTo>
                <a:cubicBezTo>
                  <a:pt x="0" y="606"/>
                  <a:pt x="0" y="607"/>
                  <a:pt x="0" y="609"/>
                </a:cubicBezTo>
                <a:cubicBezTo>
                  <a:pt x="0" y="609"/>
                  <a:pt x="0" y="610"/>
                  <a:pt x="0" y="611"/>
                </a:cubicBezTo>
                <a:cubicBezTo>
                  <a:pt x="1" y="612"/>
                  <a:pt x="1" y="613"/>
                  <a:pt x="1" y="615"/>
                </a:cubicBezTo>
                <a:cubicBezTo>
                  <a:pt x="1" y="615"/>
                  <a:pt x="1" y="616"/>
                  <a:pt x="1" y="616"/>
                </a:cubicBezTo>
                <a:cubicBezTo>
                  <a:pt x="1" y="618"/>
                  <a:pt x="1" y="620"/>
                  <a:pt x="2" y="621"/>
                </a:cubicBezTo>
                <a:cubicBezTo>
                  <a:pt x="2" y="622"/>
                  <a:pt x="2" y="622"/>
                  <a:pt x="2" y="623"/>
                </a:cubicBezTo>
                <a:cubicBezTo>
                  <a:pt x="2" y="624"/>
                  <a:pt x="2" y="625"/>
                  <a:pt x="3" y="627"/>
                </a:cubicBezTo>
                <a:cubicBezTo>
                  <a:pt x="3" y="627"/>
                  <a:pt x="3" y="628"/>
                  <a:pt x="3" y="628"/>
                </a:cubicBezTo>
                <a:cubicBezTo>
                  <a:pt x="3" y="630"/>
                  <a:pt x="4" y="631"/>
                  <a:pt x="4" y="632"/>
                </a:cubicBezTo>
                <a:cubicBezTo>
                  <a:pt x="4" y="633"/>
                  <a:pt x="4" y="633"/>
                  <a:pt x="5" y="634"/>
                </a:cubicBezTo>
                <a:cubicBezTo>
                  <a:pt x="5" y="636"/>
                  <a:pt x="6" y="637"/>
                  <a:pt x="6" y="639"/>
                </a:cubicBezTo>
                <a:cubicBezTo>
                  <a:pt x="18" y="670"/>
                  <a:pt x="53" y="706"/>
                  <a:pt x="148" y="716"/>
                </a:cubicBezTo>
                <a:cubicBezTo>
                  <a:pt x="146" y="712"/>
                  <a:pt x="145" y="709"/>
                  <a:pt x="143" y="705"/>
                </a:cubicBezTo>
                <a:close/>
                <a:moveTo>
                  <a:pt x="1186" y="186"/>
                </a:moveTo>
                <a:cubicBezTo>
                  <a:pt x="1185" y="185"/>
                  <a:pt x="1185" y="184"/>
                  <a:pt x="1184" y="183"/>
                </a:cubicBezTo>
                <a:cubicBezTo>
                  <a:pt x="1184" y="182"/>
                  <a:pt x="1184" y="182"/>
                  <a:pt x="1184" y="182"/>
                </a:cubicBezTo>
                <a:cubicBezTo>
                  <a:pt x="1184" y="181"/>
                  <a:pt x="1183" y="180"/>
                  <a:pt x="1183" y="180"/>
                </a:cubicBezTo>
                <a:cubicBezTo>
                  <a:pt x="1183" y="179"/>
                  <a:pt x="1182" y="179"/>
                  <a:pt x="1182" y="178"/>
                </a:cubicBezTo>
                <a:cubicBezTo>
                  <a:pt x="1182" y="178"/>
                  <a:pt x="1182" y="177"/>
                  <a:pt x="1181" y="176"/>
                </a:cubicBezTo>
                <a:cubicBezTo>
                  <a:pt x="1181" y="176"/>
                  <a:pt x="1181" y="175"/>
                  <a:pt x="1180" y="175"/>
                </a:cubicBezTo>
                <a:cubicBezTo>
                  <a:pt x="1180" y="174"/>
                  <a:pt x="1180" y="174"/>
                  <a:pt x="1179" y="173"/>
                </a:cubicBezTo>
                <a:cubicBezTo>
                  <a:pt x="1179" y="173"/>
                  <a:pt x="1179" y="172"/>
                  <a:pt x="1179" y="172"/>
                </a:cubicBezTo>
                <a:cubicBezTo>
                  <a:pt x="1178" y="171"/>
                  <a:pt x="1178" y="170"/>
                  <a:pt x="1178" y="170"/>
                </a:cubicBezTo>
                <a:cubicBezTo>
                  <a:pt x="1177" y="169"/>
                  <a:pt x="1177" y="169"/>
                  <a:pt x="1176" y="168"/>
                </a:cubicBezTo>
                <a:cubicBezTo>
                  <a:pt x="1176" y="168"/>
                  <a:pt x="1176" y="167"/>
                  <a:pt x="1175" y="167"/>
                </a:cubicBezTo>
                <a:cubicBezTo>
                  <a:pt x="1174" y="165"/>
                  <a:pt x="1173" y="164"/>
                  <a:pt x="1172" y="162"/>
                </a:cubicBezTo>
                <a:cubicBezTo>
                  <a:pt x="1172" y="162"/>
                  <a:pt x="1172" y="162"/>
                  <a:pt x="1172" y="162"/>
                </a:cubicBezTo>
                <a:cubicBezTo>
                  <a:pt x="1171" y="161"/>
                  <a:pt x="1171" y="161"/>
                  <a:pt x="1170" y="160"/>
                </a:cubicBezTo>
                <a:cubicBezTo>
                  <a:pt x="1170" y="160"/>
                  <a:pt x="1169" y="159"/>
                  <a:pt x="1169" y="159"/>
                </a:cubicBezTo>
                <a:cubicBezTo>
                  <a:pt x="1169" y="158"/>
                  <a:pt x="1168" y="157"/>
                  <a:pt x="1167" y="157"/>
                </a:cubicBezTo>
                <a:cubicBezTo>
                  <a:pt x="1167" y="156"/>
                  <a:pt x="1167" y="156"/>
                  <a:pt x="1166" y="156"/>
                </a:cubicBezTo>
                <a:cubicBezTo>
                  <a:pt x="1166" y="155"/>
                  <a:pt x="1165" y="154"/>
                  <a:pt x="1164" y="154"/>
                </a:cubicBezTo>
                <a:cubicBezTo>
                  <a:pt x="1164" y="153"/>
                  <a:pt x="1164" y="153"/>
                  <a:pt x="1163" y="153"/>
                </a:cubicBezTo>
                <a:cubicBezTo>
                  <a:pt x="1163" y="152"/>
                  <a:pt x="1162" y="151"/>
                  <a:pt x="1161" y="151"/>
                </a:cubicBezTo>
                <a:cubicBezTo>
                  <a:pt x="1161" y="150"/>
                  <a:pt x="1160" y="150"/>
                  <a:pt x="1160" y="150"/>
                </a:cubicBezTo>
                <a:cubicBezTo>
                  <a:pt x="1154" y="144"/>
                  <a:pt x="1146" y="139"/>
                  <a:pt x="1137" y="134"/>
                </a:cubicBezTo>
                <a:cubicBezTo>
                  <a:pt x="1137" y="134"/>
                  <a:pt x="1137" y="134"/>
                  <a:pt x="1137" y="134"/>
                </a:cubicBezTo>
                <a:cubicBezTo>
                  <a:pt x="1116" y="122"/>
                  <a:pt x="1086" y="113"/>
                  <a:pt x="1045" y="109"/>
                </a:cubicBezTo>
                <a:cubicBezTo>
                  <a:pt x="1045" y="109"/>
                  <a:pt x="1045" y="109"/>
                  <a:pt x="1045" y="109"/>
                </a:cubicBezTo>
                <a:cubicBezTo>
                  <a:pt x="1030" y="107"/>
                  <a:pt x="1013" y="107"/>
                  <a:pt x="995" y="107"/>
                </a:cubicBezTo>
                <a:cubicBezTo>
                  <a:pt x="973" y="107"/>
                  <a:pt x="950" y="108"/>
                  <a:pt x="925" y="110"/>
                </a:cubicBezTo>
                <a:cubicBezTo>
                  <a:pt x="943" y="128"/>
                  <a:pt x="959" y="147"/>
                  <a:pt x="973" y="167"/>
                </a:cubicBezTo>
                <a:cubicBezTo>
                  <a:pt x="981" y="167"/>
                  <a:pt x="988" y="167"/>
                  <a:pt x="995" y="167"/>
                </a:cubicBezTo>
                <a:cubicBezTo>
                  <a:pt x="1024" y="167"/>
                  <a:pt x="1050" y="169"/>
                  <a:pt x="1071" y="174"/>
                </a:cubicBezTo>
                <a:cubicBezTo>
                  <a:pt x="1071" y="174"/>
                  <a:pt x="1071" y="174"/>
                  <a:pt x="1071" y="174"/>
                </a:cubicBezTo>
                <a:cubicBezTo>
                  <a:pt x="1089" y="177"/>
                  <a:pt x="1103" y="183"/>
                  <a:pt x="1114" y="189"/>
                </a:cubicBezTo>
                <a:cubicBezTo>
                  <a:pt x="1114" y="189"/>
                  <a:pt x="1114" y="189"/>
                  <a:pt x="1114" y="190"/>
                </a:cubicBezTo>
                <a:cubicBezTo>
                  <a:pt x="1115" y="190"/>
                  <a:pt x="1116" y="191"/>
                  <a:pt x="1117" y="192"/>
                </a:cubicBezTo>
                <a:cubicBezTo>
                  <a:pt x="1117" y="192"/>
                  <a:pt x="1117" y="192"/>
                  <a:pt x="1117" y="192"/>
                </a:cubicBezTo>
                <a:cubicBezTo>
                  <a:pt x="1119" y="193"/>
                  <a:pt x="1121" y="195"/>
                  <a:pt x="1122" y="197"/>
                </a:cubicBezTo>
                <a:cubicBezTo>
                  <a:pt x="1123" y="197"/>
                  <a:pt x="1123" y="197"/>
                  <a:pt x="1123" y="197"/>
                </a:cubicBezTo>
                <a:cubicBezTo>
                  <a:pt x="1123" y="198"/>
                  <a:pt x="1124" y="198"/>
                  <a:pt x="1125" y="199"/>
                </a:cubicBezTo>
                <a:cubicBezTo>
                  <a:pt x="1125" y="199"/>
                  <a:pt x="1125" y="199"/>
                  <a:pt x="1125" y="200"/>
                </a:cubicBezTo>
                <a:cubicBezTo>
                  <a:pt x="1126" y="200"/>
                  <a:pt x="1126" y="201"/>
                  <a:pt x="1126" y="201"/>
                </a:cubicBezTo>
                <a:cubicBezTo>
                  <a:pt x="1127" y="202"/>
                  <a:pt x="1127" y="202"/>
                  <a:pt x="1127" y="202"/>
                </a:cubicBezTo>
                <a:cubicBezTo>
                  <a:pt x="1127" y="203"/>
                  <a:pt x="1128" y="203"/>
                  <a:pt x="1128" y="204"/>
                </a:cubicBezTo>
                <a:cubicBezTo>
                  <a:pt x="1128" y="204"/>
                  <a:pt x="1128" y="205"/>
                  <a:pt x="1128" y="205"/>
                </a:cubicBezTo>
                <a:cubicBezTo>
                  <a:pt x="1129" y="206"/>
                  <a:pt x="1129" y="207"/>
                  <a:pt x="1130" y="207"/>
                </a:cubicBezTo>
                <a:cubicBezTo>
                  <a:pt x="1130" y="208"/>
                  <a:pt x="1130" y="209"/>
                  <a:pt x="1130" y="210"/>
                </a:cubicBezTo>
                <a:cubicBezTo>
                  <a:pt x="1130" y="210"/>
                  <a:pt x="1131" y="210"/>
                  <a:pt x="1131" y="210"/>
                </a:cubicBezTo>
                <a:cubicBezTo>
                  <a:pt x="1131" y="211"/>
                  <a:pt x="1131" y="211"/>
                  <a:pt x="1131" y="212"/>
                </a:cubicBezTo>
                <a:cubicBezTo>
                  <a:pt x="1131" y="212"/>
                  <a:pt x="1131" y="213"/>
                  <a:pt x="1131" y="213"/>
                </a:cubicBezTo>
                <a:cubicBezTo>
                  <a:pt x="1131" y="213"/>
                  <a:pt x="1131" y="214"/>
                  <a:pt x="1131" y="214"/>
                </a:cubicBezTo>
                <a:cubicBezTo>
                  <a:pt x="1131" y="215"/>
                  <a:pt x="1131" y="215"/>
                  <a:pt x="1131" y="215"/>
                </a:cubicBezTo>
                <a:cubicBezTo>
                  <a:pt x="1131" y="216"/>
                  <a:pt x="1131" y="216"/>
                  <a:pt x="1131" y="217"/>
                </a:cubicBezTo>
                <a:cubicBezTo>
                  <a:pt x="1131" y="217"/>
                  <a:pt x="1131" y="218"/>
                  <a:pt x="1131" y="218"/>
                </a:cubicBezTo>
                <a:cubicBezTo>
                  <a:pt x="1131" y="219"/>
                  <a:pt x="1131" y="219"/>
                  <a:pt x="1131" y="220"/>
                </a:cubicBezTo>
                <a:cubicBezTo>
                  <a:pt x="1131" y="220"/>
                  <a:pt x="1131" y="221"/>
                  <a:pt x="1131" y="221"/>
                </a:cubicBezTo>
                <a:cubicBezTo>
                  <a:pt x="1131" y="222"/>
                  <a:pt x="1131" y="222"/>
                  <a:pt x="1131" y="223"/>
                </a:cubicBezTo>
                <a:cubicBezTo>
                  <a:pt x="1131" y="223"/>
                  <a:pt x="1131" y="224"/>
                  <a:pt x="1131" y="224"/>
                </a:cubicBezTo>
                <a:cubicBezTo>
                  <a:pt x="1131" y="225"/>
                  <a:pt x="1131" y="225"/>
                  <a:pt x="1131" y="226"/>
                </a:cubicBezTo>
                <a:cubicBezTo>
                  <a:pt x="1131" y="226"/>
                  <a:pt x="1131" y="227"/>
                  <a:pt x="1130" y="227"/>
                </a:cubicBezTo>
                <a:cubicBezTo>
                  <a:pt x="1130" y="228"/>
                  <a:pt x="1130" y="228"/>
                  <a:pt x="1130" y="229"/>
                </a:cubicBezTo>
                <a:cubicBezTo>
                  <a:pt x="1130" y="229"/>
                  <a:pt x="1130" y="230"/>
                  <a:pt x="1130" y="231"/>
                </a:cubicBezTo>
                <a:cubicBezTo>
                  <a:pt x="1130" y="231"/>
                  <a:pt x="1130" y="231"/>
                  <a:pt x="1130" y="231"/>
                </a:cubicBezTo>
                <a:cubicBezTo>
                  <a:pt x="1129" y="233"/>
                  <a:pt x="1129" y="235"/>
                  <a:pt x="1128" y="237"/>
                </a:cubicBezTo>
                <a:cubicBezTo>
                  <a:pt x="1128" y="237"/>
                  <a:pt x="1128" y="237"/>
                  <a:pt x="1128" y="237"/>
                </a:cubicBezTo>
                <a:cubicBezTo>
                  <a:pt x="1127" y="238"/>
                  <a:pt x="1127" y="239"/>
                  <a:pt x="1127" y="240"/>
                </a:cubicBezTo>
                <a:cubicBezTo>
                  <a:pt x="1127" y="240"/>
                  <a:pt x="1126" y="241"/>
                  <a:pt x="1126" y="241"/>
                </a:cubicBezTo>
                <a:cubicBezTo>
                  <a:pt x="1126" y="242"/>
                  <a:pt x="1126" y="243"/>
                  <a:pt x="1125" y="244"/>
                </a:cubicBezTo>
                <a:cubicBezTo>
                  <a:pt x="1125" y="244"/>
                  <a:pt x="1125" y="244"/>
                  <a:pt x="1125" y="245"/>
                </a:cubicBezTo>
                <a:cubicBezTo>
                  <a:pt x="1124" y="246"/>
                  <a:pt x="1124" y="247"/>
                  <a:pt x="1123" y="248"/>
                </a:cubicBezTo>
                <a:cubicBezTo>
                  <a:pt x="1123" y="248"/>
                  <a:pt x="1123" y="248"/>
                  <a:pt x="1123" y="249"/>
                </a:cubicBezTo>
                <a:cubicBezTo>
                  <a:pt x="1122" y="250"/>
                  <a:pt x="1122" y="251"/>
                  <a:pt x="1121" y="252"/>
                </a:cubicBezTo>
                <a:cubicBezTo>
                  <a:pt x="1121" y="252"/>
                  <a:pt x="1121" y="252"/>
                  <a:pt x="1121" y="253"/>
                </a:cubicBezTo>
                <a:cubicBezTo>
                  <a:pt x="1120" y="254"/>
                  <a:pt x="1120" y="255"/>
                  <a:pt x="1119" y="256"/>
                </a:cubicBezTo>
                <a:cubicBezTo>
                  <a:pt x="1119" y="256"/>
                  <a:pt x="1119" y="256"/>
                  <a:pt x="1119" y="257"/>
                </a:cubicBezTo>
                <a:cubicBezTo>
                  <a:pt x="1118" y="258"/>
                  <a:pt x="1117" y="259"/>
                  <a:pt x="1116" y="260"/>
                </a:cubicBezTo>
                <a:cubicBezTo>
                  <a:pt x="1116" y="260"/>
                  <a:pt x="1116" y="260"/>
                  <a:pt x="1116" y="260"/>
                </a:cubicBezTo>
                <a:cubicBezTo>
                  <a:pt x="1111" y="269"/>
                  <a:pt x="1105" y="278"/>
                  <a:pt x="1097" y="287"/>
                </a:cubicBezTo>
                <a:cubicBezTo>
                  <a:pt x="1097" y="287"/>
                  <a:pt x="1097" y="287"/>
                  <a:pt x="1096" y="287"/>
                </a:cubicBezTo>
                <a:cubicBezTo>
                  <a:pt x="1095" y="289"/>
                  <a:pt x="1094" y="291"/>
                  <a:pt x="1092" y="292"/>
                </a:cubicBezTo>
                <a:cubicBezTo>
                  <a:pt x="1092" y="292"/>
                  <a:pt x="1092" y="292"/>
                  <a:pt x="1092" y="292"/>
                </a:cubicBezTo>
                <a:cubicBezTo>
                  <a:pt x="1091" y="294"/>
                  <a:pt x="1089" y="296"/>
                  <a:pt x="1088" y="297"/>
                </a:cubicBezTo>
                <a:cubicBezTo>
                  <a:pt x="1088" y="297"/>
                  <a:pt x="1088" y="297"/>
                  <a:pt x="1088" y="298"/>
                </a:cubicBezTo>
                <a:cubicBezTo>
                  <a:pt x="1077" y="309"/>
                  <a:pt x="1064" y="322"/>
                  <a:pt x="1048" y="336"/>
                </a:cubicBezTo>
                <a:cubicBezTo>
                  <a:pt x="1048" y="336"/>
                  <a:pt x="1048" y="336"/>
                  <a:pt x="1048" y="336"/>
                </a:cubicBezTo>
                <a:cubicBezTo>
                  <a:pt x="1040" y="343"/>
                  <a:pt x="1031" y="350"/>
                  <a:pt x="1021" y="358"/>
                </a:cubicBezTo>
                <a:cubicBezTo>
                  <a:pt x="930" y="429"/>
                  <a:pt x="799" y="500"/>
                  <a:pt x="651" y="556"/>
                </a:cubicBezTo>
                <a:cubicBezTo>
                  <a:pt x="585" y="582"/>
                  <a:pt x="519" y="603"/>
                  <a:pt x="456" y="619"/>
                </a:cubicBezTo>
                <a:cubicBezTo>
                  <a:pt x="456" y="639"/>
                  <a:pt x="455" y="661"/>
                  <a:pt x="450" y="683"/>
                </a:cubicBezTo>
                <a:cubicBezTo>
                  <a:pt x="522" y="665"/>
                  <a:pt x="597" y="641"/>
                  <a:pt x="673" y="612"/>
                </a:cubicBezTo>
                <a:cubicBezTo>
                  <a:pt x="825" y="554"/>
                  <a:pt x="962" y="480"/>
                  <a:pt x="1058" y="405"/>
                </a:cubicBezTo>
                <a:cubicBezTo>
                  <a:pt x="1058" y="405"/>
                  <a:pt x="1058" y="405"/>
                  <a:pt x="1058" y="405"/>
                </a:cubicBezTo>
                <a:cubicBezTo>
                  <a:pt x="1165" y="322"/>
                  <a:pt x="1209" y="246"/>
                  <a:pt x="1186" y="186"/>
                </a:cubicBezTo>
                <a:close/>
              </a:path>
            </a:pathLst>
          </a:custGeom>
          <a:solidFill>
            <a:schemeClr val="bg1">
              <a:lumMod val="75000"/>
            </a:schemeClr>
          </a:solidFill>
          <a:ln>
            <a:noFill/>
          </a:ln>
        </p:spPr>
        <p:txBody>
          <a:bodyPr vert="horz" wrap="square" lIns="67209" tIns="33605" rIns="67209" bIns="33605" numCol="1" anchor="b" anchorCtr="0" compatLnSpc="1">
            <a:prstTxWarp prst="textNoShape">
              <a:avLst/>
            </a:prstTxWarp>
          </a:bodyPr>
          <a:lstStyle/>
          <a:p>
            <a:pPr defTabSz="672156">
              <a:defRPr/>
            </a:pPr>
            <a:endParaRPr lang="en-US" sz="1350" kern="0">
              <a:gradFill>
                <a:gsLst>
                  <a:gs pos="0">
                    <a:srgbClr val="FFFFFF"/>
                  </a:gs>
                  <a:gs pos="100000">
                    <a:srgbClr val="FFFFFF"/>
                  </a:gs>
                </a:gsLst>
                <a:lin ang="5400000" scaled="0"/>
              </a:gradFill>
            </a:endParaRPr>
          </a:p>
        </p:txBody>
      </p:sp>
      <p:sp>
        <p:nvSpPr>
          <p:cNvPr id="20" name="TextBox 19"/>
          <p:cNvSpPr txBox="1"/>
          <p:nvPr/>
        </p:nvSpPr>
        <p:spPr>
          <a:xfrm>
            <a:off x="2609851" y="1198863"/>
            <a:ext cx="3600450" cy="1403461"/>
          </a:xfrm>
          <a:prstGeom prst="rect">
            <a:avLst/>
          </a:prstGeom>
          <a:noFill/>
        </p:spPr>
        <p:txBody>
          <a:bodyPr wrap="square" lIns="182880" tIns="146304" rIns="182880" bIns="146304" rtlCol="0">
            <a:spAutoFit/>
          </a:bodyPr>
          <a:lstStyle/>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Fuzzing</a:t>
            </a:r>
          </a:p>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Buffer Overflow</a:t>
            </a:r>
          </a:p>
          <a:p>
            <a:pPr marL="342900" indent="-342900">
              <a:lnSpc>
                <a:spcPct val="90000"/>
              </a:lnSpc>
              <a:buFont typeface="Wingdings" panose="05000000000000000000" pitchFamily="2" charset="2"/>
              <a:buChar char="§"/>
            </a:pPr>
            <a:r>
              <a:rPr lang="en-US" sz="2000" dirty="0">
                <a:solidFill>
                  <a:schemeClr val="tx2"/>
                </a:solidFill>
              </a:rPr>
              <a:t>Password Cracking</a:t>
            </a:r>
          </a:p>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Cross-site Scripting (XSS)</a:t>
            </a:r>
          </a:p>
        </p:txBody>
      </p:sp>
      <p:sp>
        <p:nvSpPr>
          <p:cNvPr id="21" name="TextBox 20"/>
          <p:cNvSpPr txBox="1"/>
          <p:nvPr/>
        </p:nvSpPr>
        <p:spPr>
          <a:xfrm>
            <a:off x="2609850" y="2584679"/>
            <a:ext cx="2171701"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Tailgating</a:t>
            </a:r>
          </a:p>
          <a:p>
            <a:pPr marL="342900" indent="-342900">
              <a:lnSpc>
                <a:spcPct val="90000"/>
              </a:lnSpc>
              <a:spcAft>
                <a:spcPts val="600"/>
              </a:spcAft>
              <a:buFont typeface="Wingdings" panose="05000000000000000000" pitchFamily="2" charset="2"/>
              <a:buChar char="§"/>
            </a:pPr>
            <a:r>
              <a:rPr lang="en-US" sz="2000" dirty="0">
                <a:solidFill>
                  <a:schemeClr val="tx2"/>
                </a:solidFill>
              </a:rPr>
              <a:t>Phishing</a:t>
            </a:r>
          </a:p>
        </p:txBody>
      </p:sp>
      <p:sp>
        <p:nvSpPr>
          <p:cNvPr id="22" name="TextBox 21"/>
          <p:cNvSpPr txBox="1"/>
          <p:nvPr/>
        </p:nvSpPr>
        <p:spPr>
          <a:xfrm>
            <a:off x="2609851" y="3964006"/>
            <a:ext cx="299085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Middleman Attack</a:t>
            </a:r>
          </a:p>
          <a:p>
            <a:pPr marL="342900" indent="-342900">
              <a:lnSpc>
                <a:spcPct val="90000"/>
              </a:lnSpc>
              <a:spcAft>
                <a:spcPts val="600"/>
              </a:spcAft>
              <a:buFont typeface="Wingdings" panose="05000000000000000000" pitchFamily="2" charset="2"/>
              <a:buChar char="§"/>
            </a:pPr>
            <a:r>
              <a:rPr lang="en-US" sz="2000" dirty="0">
                <a:solidFill>
                  <a:schemeClr val="tx2"/>
                </a:solidFill>
              </a:rPr>
              <a:t>Radio Frequency</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Denial-of-Service</a:t>
            </a:r>
          </a:p>
        </p:txBody>
      </p:sp>
      <p:sp>
        <p:nvSpPr>
          <p:cNvPr id="23" name="TextBox 22"/>
          <p:cNvSpPr txBox="1"/>
          <p:nvPr/>
        </p:nvSpPr>
        <p:spPr>
          <a:xfrm>
            <a:off x="2609851" y="5308301"/>
            <a:ext cx="321945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solidFill>
                  <a:schemeClr val="tx2"/>
                </a:solidFill>
              </a:rPr>
              <a:t>Physical Modification</a:t>
            </a:r>
          </a:p>
          <a:p>
            <a:pPr marL="342900" indent="-342900">
              <a:lnSpc>
                <a:spcPct val="90000"/>
              </a:lnSpc>
              <a:spcAft>
                <a:spcPts val="600"/>
              </a:spcAft>
              <a:buFont typeface="Wingdings" panose="05000000000000000000" pitchFamily="2" charset="2"/>
              <a:buChar char="§"/>
            </a:pPr>
            <a:r>
              <a:rPr lang="en-US" sz="2000" dirty="0" err="1">
                <a:gradFill>
                  <a:gsLst>
                    <a:gs pos="2917">
                      <a:schemeClr val="tx1"/>
                    </a:gs>
                    <a:gs pos="30000">
                      <a:schemeClr val="tx1"/>
                    </a:gs>
                  </a:gsLst>
                  <a:lin ang="5400000" scaled="0"/>
                </a:gradFill>
              </a:rPr>
              <a:t>Glitching</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JTAG/Debugging Port</a:t>
            </a:r>
          </a:p>
        </p:txBody>
      </p:sp>
      <p:sp>
        <p:nvSpPr>
          <p:cNvPr id="30" name="TextBox 29"/>
          <p:cNvSpPr txBox="1"/>
          <p:nvPr/>
        </p:nvSpPr>
        <p:spPr>
          <a:xfrm>
            <a:off x="495300" y="1586661"/>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Software</a:t>
            </a:r>
          </a:p>
        </p:txBody>
      </p:sp>
      <p:sp>
        <p:nvSpPr>
          <p:cNvPr id="31" name="TextBox 30"/>
          <p:cNvSpPr txBox="1"/>
          <p:nvPr/>
        </p:nvSpPr>
        <p:spPr>
          <a:xfrm>
            <a:off x="495300" y="2730584"/>
            <a:ext cx="21717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Social Engineering</a:t>
            </a:r>
          </a:p>
        </p:txBody>
      </p:sp>
      <p:sp>
        <p:nvSpPr>
          <p:cNvPr id="32" name="TextBox 31"/>
          <p:cNvSpPr txBox="1"/>
          <p:nvPr/>
        </p:nvSpPr>
        <p:spPr>
          <a:xfrm>
            <a:off x="519234" y="4273076"/>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Network</a:t>
            </a:r>
          </a:p>
        </p:txBody>
      </p:sp>
      <p:sp>
        <p:nvSpPr>
          <p:cNvPr id="33" name="TextBox 32"/>
          <p:cNvSpPr txBox="1"/>
          <p:nvPr/>
        </p:nvSpPr>
        <p:spPr>
          <a:xfrm>
            <a:off x="495300" y="5614027"/>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Hardware</a:t>
            </a:r>
          </a:p>
        </p:txBody>
      </p:sp>
    </p:spTree>
    <p:extLst>
      <p:ext uri="{BB962C8B-B14F-4D97-AF65-F5344CB8AC3E}">
        <p14:creationId xmlns:p14="http://schemas.microsoft.com/office/powerpoint/2010/main" val="1110211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flipV="1">
            <a:off x="-1051" y="2165590"/>
            <a:ext cx="12192000" cy="781634"/>
          </a:xfrm>
          <a:prstGeom prst="rect">
            <a:avLst/>
          </a:prstGeom>
          <a:solidFill>
            <a:schemeClr val="tx1">
              <a:lumMod val="40000"/>
              <a:lumOff val="60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65722" y="830255"/>
            <a:ext cx="11307709" cy="650256"/>
          </a:xfrm>
          <a:prstGeom prst="rect">
            <a:avLst/>
          </a:prstGeom>
          <a:solidFill>
            <a:schemeClr val="bg1"/>
          </a:solidFill>
          <a:ln w="10000" cap="flat" cmpd="sng" algn="ctr">
            <a:noFill/>
            <a:prstDash val="solid"/>
            <a:headEnd type="none" w="med" len="med"/>
            <a:tailEnd type="none" w="med" len="med"/>
          </a:ln>
          <a:effectLst/>
        </p:spPr>
        <p:txBody>
          <a:bodyPr rot="0" spcFirstLastPara="0" vertOverflow="overflow" horzOverflow="overflow" vert="horz" wrap="square" lIns="268927" tIns="268927" rIns="179285" bIns="89642" numCol="1" spcCol="0" rtlCol="0" fromWordArt="0" anchor="t" anchorCtr="0" forceAA="0" compatLnSpc="1">
            <a:prstTxWarp prst="textNoShape">
              <a:avLst/>
            </a:prstTxWarp>
            <a:noAutofit/>
          </a:bodyPr>
          <a:lstStyle/>
          <a:p>
            <a:pPr lvl="0" defTabSz="896010">
              <a:lnSpc>
                <a:spcPct val="90000"/>
              </a:lnSpc>
              <a:spcBef>
                <a:spcPts val="600"/>
              </a:spcBef>
              <a:defRPr/>
            </a:pPr>
            <a:r>
              <a:rPr lang="en-US" sz="2400" dirty="0">
                <a:gradFill>
                  <a:gsLst>
                    <a:gs pos="1250">
                      <a:schemeClr val="tx1"/>
                    </a:gs>
                    <a:gs pos="100000">
                      <a:schemeClr val="tx1"/>
                    </a:gs>
                  </a:gsLst>
                  <a:lin ang="5400000" scaled="0"/>
                </a:gradFill>
                <a:latin typeface="+mj-lt"/>
              </a:rPr>
              <a:t>Phishing is one of the most common attack vectors for hackers because of simplicity and scalability</a:t>
            </a:r>
            <a:endParaRPr lang="en-US" sz="2800" dirty="0">
              <a:gradFill>
                <a:gsLst>
                  <a:gs pos="1250">
                    <a:schemeClr val="tx1"/>
                  </a:gs>
                  <a:gs pos="100000">
                    <a:schemeClr val="tx1"/>
                  </a:gs>
                </a:gsLst>
                <a:lin ang="5400000" scaled="0"/>
              </a:gradFill>
              <a:latin typeface="+mj-lt"/>
            </a:endParaRPr>
          </a:p>
        </p:txBody>
      </p:sp>
      <p:sp>
        <p:nvSpPr>
          <p:cNvPr id="2" name="Rectangle 1"/>
          <p:cNvSpPr/>
          <p:nvPr/>
        </p:nvSpPr>
        <p:spPr bwMode="auto">
          <a:xfrm>
            <a:off x="774405"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504321"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234236"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Phishing and SpearPhishing</a:t>
            </a:r>
          </a:p>
        </p:txBody>
      </p:sp>
      <p:sp>
        <p:nvSpPr>
          <p:cNvPr id="10" name="Oval 9"/>
          <p:cNvSpPr/>
          <p:nvPr/>
        </p:nvSpPr>
        <p:spPr bwMode="auto">
          <a:xfrm>
            <a:off x="602955" y="2051497"/>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Oval 10"/>
          <p:cNvSpPr/>
          <p:nvPr/>
        </p:nvSpPr>
        <p:spPr bwMode="auto">
          <a:xfrm>
            <a:off x="4380495" y="2074209"/>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2" name="Oval 11"/>
          <p:cNvSpPr/>
          <p:nvPr/>
        </p:nvSpPr>
        <p:spPr bwMode="auto">
          <a:xfrm>
            <a:off x="8158035" y="2052502"/>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Rectangle 12"/>
          <p:cNvSpPr/>
          <p:nvPr/>
        </p:nvSpPr>
        <p:spPr>
          <a:xfrm>
            <a:off x="982012" y="2694541"/>
            <a:ext cx="3011281" cy="923330"/>
          </a:xfrm>
          <a:prstGeom prst="rect">
            <a:avLst/>
          </a:prstGeom>
        </p:spPr>
        <p:txBody>
          <a:bodyPr wrap="square">
            <a:spAutoFit/>
          </a:bodyPr>
          <a:lstStyle/>
          <a:p>
            <a:r>
              <a:rPr lang="en-US" dirty="0"/>
              <a:t>Emails are sent to large # of targets impersonating another company</a:t>
            </a:r>
          </a:p>
        </p:txBody>
      </p:sp>
      <p:sp>
        <p:nvSpPr>
          <p:cNvPr id="14" name="Rectangle 13"/>
          <p:cNvSpPr/>
          <p:nvPr/>
        </p:nvSpPr>
        <p:spPr>
          <a:xfrm>
            <a:off x="4688617" y="2694541"/>
            <a:ext cx="3158417" cy="923330"/>
          </a:xfrm>
          <a:prstGeom prst="rect">
            <a:avLst/>
          </a:prstGeom>
        </p:spPr>
        <p:txBody>
          <a:bodyPr wrap="square">
            <a:spAutoFit/>
          </a:bodyPr>
          <a:lstStyle/>
          <a:p>
            <a:r>
              <a:rPr lang="en-US" dirty="0"/>
              <a:t>End users believe the legitimacy of the sender and clicking on embedded links</a:t>
            </a:r>
          </a:p>
        </p:txBody>
      </p:sp>
      <p:sp>
        <p:nvSpPr>
          <p:cNvPr id="15" name="Rectangle 14"/>
          <p:cNvSpPr/>
          <p:nvPr/>
        </p:nvSpPr>
        <p:spPr>
          <a:xfrm>
            <a:off x="8323282" y="2690454"/>
            <a:ext cx="3426682" cy="1200329"/>
          </a:xfrm>
          <a:prstGeom prst="rect">
            <a:avLst/>
          </a:prstGeom>
        </p:spPr>
        <p:txBody>
          <a:bodyPr wrap="square">
            <a:spAutoFit/>
          </a:bodyPr>
          <a:lstStyle/>
          <a:p>
            <a:r>
              <a:rPr lang="en-US" dirty="0"/>
              <a:t>Target may (1) share personal information, such as bank login or (2) click links that download dangerous programs</a:t>
            </a:r>
          </a:p>
        </p:txBody>
      </p:sp>
      <p:sp>
        <p:nvSpPr>
          <p:cNvPr id="20" name="Freeform 5"/>
          <p:cNvSpPr>
            <a:spLocks noEditPoints="1"/>
          </p:cNvSpPr>
          <p:nvPr/>
        </p:nvSpPr>
        <p:spPr bwMode="auto">
          <a:xfrm>
            <a:off x="1123950" y="4101704"/>
            <a:ext cx="445296"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accent3"/>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1" name="Freeform 5"/>
          <p:cNvSpPr>
            <a:spLocks noChangeAspect="1" noEditPoints="1"/>
          </p:cNvSpPr>
          <p:nvPr/>
        </p:nvSpPr>
        <p:spPr bwMode="auto">
          <a:xfrm flipH="1">
            <a:off x="3242507" y="4158270"/>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2" name="Freeform 5"/>
          <p:cNvSpPr>
            <a:spLocks noChangeAspect="1" noEditPoints="1"/>
          </p:cNvSpPr>
          <p:nvPr/>
        </p:nvSpPr>
        <p:spPr bwMode="auto">
          <a:xfrm flipH="1">
            <a:off x="3524995" y="465107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3" name="Freeform 5"/>
          <p:cNvSpPr>
            <a:spLocks noChangeAspect="1" noEditPoints="1"/>
          </p:cNvSpPr>
          <p:nvPr/>
        </p:nvSpPr>
        <p:spPr bwMode="auto">
          <a:xfrm flipH="1">
            <a:off x="2785641" y="459595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4" name="Freeform 5"/>
          <p:cNvSpPr>
            <a:spLocks noChangeAspect="1" noEditPoints="1"/>
          </p:cNvSpPr>
          <p:nvPr/>
        </p:nvSpPr>
        <p:spPr bwMode="auto">
          <a:xfrm flipH="1">
            <a:off x="2938041" y="474835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5" name="Freeform 5"/>
          <p:cNvSpPr>
            <a:spLocks noChangeAspect="1" noEditPoints="1"/>
          </p:cNvSpPr>
          <p:nvPr/>
        </p:nvSpPr>
        <p:spPr bwMode="auto">
          <a:xfrm flipH="1">
            <a:off x="2414350" y="4946612"/>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6" name="Freeform 5"/>
          <p:cNvSpPr>
            <a:spLocks noChangeAspect="1" noEditPoints="1"/>
          </p:cNvSpPr>
          <p:nvPr/>
        </p:nvSpPr>
        <p:spPr bwMode="auto">
          <a:xfrm flipH="1">
            <a:off x="3267369" y="4535302"/>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7" name="Freeform 5"/>
          <p:cNvSpPr>
            <a:spLocks noChangeAspect="1" noEditPoints="1"/>
          </p:cNvSpPr>
          <p:nvPr/>
        </p:nvSpPr>
        <p:spPr bwMode="auto">
          <a:xfrm flipH="1">
            <a:off x="3549857" y="502810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8" name="Freeform 5"/>
          <p:cNvSpPr>
            <a:spLocks noChangeAspect="1" noEditPoints="1"/>
          </p:cNvSpPr>
          <p:nvPr/>
        </p:nvSpPr>
        <p:spPr bwMode="auto">
          <a:xfrm flipH="1">
            <a:off x="2810503" y="497298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9" name="Freeform 5"/>
          <p:cNvSpPr>
            <a:spLocks noChangeAspect="1" noEditPoints="1"/>
          </p:cNvSpPr>
          <p:nvPr/>
        </p:nvSpPr>
        <p:spPr bwMode="auto">
          <a:xfrm flipH="1">
            <a:off x="2962903" y="512538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30" name="Freeform 5"/>
          <p:cNvSpPr>
            <a:spLocks noChangeAspect="1" noEditPoints="1"/>
          </p:cNvSpPr>
          <p:nvPr/>
        </p:nvSpPr>
        <p:spPr bwMode="auto">
          <a:xfrm flipH="1">
            <a:off x="2645914" y="526254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pic>
        <p:nvPicPr>
          <p:cNvPr id="33" name="Picture 32"/>
          <p:cNvPicPr>
            <a:picLocks noChangeAspect="1"/>
          </p:cNvPicPr>
          <p:nvPr/>
        </p:nvPicPr>
        <p:blipFill>
          <a:blip r:embed="rId3"/>
          <a:stretch>
            <a:fillRect/>
          </a:stretch>
        </p:blipFill>
        <p:spPr>
          <a:xfrm>
            <a:off x="4758790" y="3890783"/>
            <a:ext cx="2833773" cy="1478490"/>
          </a:xfrm>
          <a:prstGeom prst="rect">
            <a:avLst/>
          </a:prstGeom>
        </p:spPr>
      </p:pic>
      <p:pic>
        <p:nvPicPr>
          <p:cNvPr id="20482" name="Picture 2" descr="https://www.wifipineapple.com/assets/img/icons/flat/intercept.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012" y="3846476"/>
            <a:ext cx="826437" cy="82643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a:off x="1943100" y="4259694"/>
            <a:ext cx="867403" cy="81456"/>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827341" y="4513161"/>
            <a:ext cx="667684" cy="191104"/>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661847" y="4704265"/>
            <a:ext cx="437218" cy="268724"/>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27" name="Rounded Rectangle 20526"/>
          <p:cNvSpPr/>
          <p:nvPr/>
        </p:nvSpPr>
        <p:spPr bwMode="auto">
          <a:xfrm>
            <a:off x="8542633" y="4048769"/>
            <a:ext cx="2725917" cy="1558385"/>
          </a:xfrm>
          <a:prstGeom prst="round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5"/>
          <p:cNvGrpSpPr/>
          <p:nvPr/>
        </p:nvGrpSpPr>
        <p:grpSpPr>
          <a:xfrm>
            <a:off x="10335094" y="4214171"/>
            <a:ext cx="911293" cy="1129332"/>
            <a:chOff x="10541554" y="4431520"/>
            <a:chExt cx="911293" cy="1129332"/>
          </a:xfrm>
        </p:grpSpPr>
        <p:pic>
          <p:nvPicPr>
            <p:cNvPr id="34" name="Picture 6"/>
            <p:cNvPicPr>
              <a:picLocks noChangeAspect="1"/>
            </p:cNvPicPr>
            <p:nvPr/>
          </p:nvPicPr>
          <p:blipFill>
            <a:blip r:embed="rId5"/>
            <a:stretch>
              <a:fillRect/>
            </a:stretch>
          </p:blipFill>
          <p:spPr>
            <a:xfrm>
              <a:off x="11214137" y="5030413"/>
              <a:ext cx="238710" cy="286452"/>
            </a:xfrm>
            <a:prstGeom prst="rect">
              <a:avLst/>
            </a:prstGeom>
          </p:spPr>
        </p:pic>
        <p:sp>
          <p:nvSpPr>
            <p:cNvPr id="31" name="Freeform 159"/>
            <p:cNvSpPr>
              <a:spLocks noEditPoints="1"/>
            </p:cNvSpPr>
            <p:nvPr/>
          </p:nvSpPr>
          <p:spPr bwMode="black">
            <a:xfrm>
              <a:off x="10541554" y="4431520"/>
              <a:ext cx="750775" cy="112933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2"/>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32" name="Group 5"/>
          <p:cNvGrpSpPr/>
          <p:nvPr/>
        </p:nvGrpSpPr>
        <p:grpSpPr bwMode="black">
          <a:xfrm rot="2897814">
            <a:off x="8711533" y="4534741"/>
            <a:ext cx="573379" cy="586439"/>
            <a:chOff x="307975" y="1987550"/>
            <a:chExt cx="1377950" cy="1409702"/>
          </a:xfrm>
          <a:solidFill>
            <a:schemeClr val="bg2"/>
          </a:solidFill>
        </p:grpSpPr>
        <p:sp>
          <p:nvSpPr>
            <p:cNvPr id="35" name="Freeform 118"/>
            <p:cNvSpPr>
              <a:spLocks/>
            </p:cNvSpPr>
            <p:nvPr/>
          </p:nvSpPr>
          <p:spPr bwMode="black">
            <a:xfrm>
              <a:off x="538163" y="2516189"/>
              <a:ext cx="917574"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4"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5"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6"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7"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9"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0"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1"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2"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3"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4"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55" name="Group 20510"/>
          <p:cNvGrpSpPr/>
          <p:nvPr/>
        </p:nvGrpSpPr>
        <p:grpSpPr bwMode="black">
          <a:xfrm>
            <a:off x="9278665" y="4412543"/>
            <a:ext cx="748032" cy="909987"/>
            <a:chOff x="1752600" y="4267200"/>
            <a:chExt cx="1157286" cy="1302545"/>
          </a:xfrm>
          <a:solidFill>
            <a:schemeClr val="bg2"/>
          </a:solidFill>
        </p:grpSpPr>
        <p:sp>
          <p:nvSpPr>
            <p:cNvPr id="5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63" name="Freeform 22"/>
          <p:cNvSpPr>
            <a:spLocks noEditPoints="1"/>
          </p:cNvSpPr>
          <p:nvPr/>
        </p:nvSpPr>
        <p:spPr bwMode="black">
          <a:xfrm>
            <a:off x="2749494" y="4588404"/>
            <a:ext cx="585689" cy="58553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tx2"/>
          </a:solidFill>
          <a:ln>
            <a:noFill/>
          </a:ln>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8603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Back to the bank heist </a:t>
            </a:r>
          </a:p>
        </p:txBody>
      </p:sp>
      <p:sp>
        <p:nvSpPr>
          <p:cNvPr id="18" name="Rectangle 17"/>
          <p:cNvSpPr/>
          <p:nvPr/>
        </p:nvSpPr>
        <p:spPr bwMode="auto">
          <a:xfrm>
            <a:off x="383540" y="1430611"/>
            <a:ext cx="4114800" cy="50616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383540" y="1430611"/>
            <a:ext cx="4114800"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Getting access to system</a:t>
            </a:r>
            <a:endParaRPr lang="en-US" sz="1800" b="1" dirty="0">
              <a:solidFill>
                <a:schemeClr val="bg1"/>
              </a:solidFill>
            </a:endParaRPr>
          </a:p>
        </p:txBody>
      </p:sp>
      <p:sp>
        <p:nvSpPr>
          <p:cNvPr id="4" name="TextBox 3"/>
          <p:cNvSpPr txBox="1"/>
          <p:nvPr/>
        </p:nvSpPr>
        <p:spPr>
          <a:xfrm>
            <a:off x="865413" y="1975376"/>
            <a:ext cx="3734163"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Hackers sending phishing emails to bank employees</a:t>
            </a:r>
          </a:p>
        </p:txBody>
      </p:sp>
      <p:grpSp>
        <p:nvGrpSpPr>
          <p:cNvPr id="17" name="Group 4"/>
          <p:cNvGrpSpPr/>
          <p:nvPr/>
        </p:nvGrpSpPr>
        <p:grpSpPr>
          <a:xfrm>
            <a:off x="1105085" y="2506903"/>
            <a:ext cx="4114800" cy="772481"/>
            <a:chOff x="1364336" y="3384465"/>
            <a:chExt cx="4114800" cy="772481"/>
          </a:xfrm>
        </p:grpSpPr>
        <p:sp>
          <p:nvSpPr>
            <p:cNvPr id="8" name="TextBox 6"/>
            <p:cNvSpPr txBox="1"/>
            <p:nvPr/>
          </p:nvSpPr>
          <p:spPr>
            <a:xfrm>
              <a:off x="1364336" y="3384465"/>
              <a:ext cx="4114800" cy="517065"/>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Emails with exploits</a:t>
              </a:r>
            </a:p>
          </p:txBody>
        </p:sp>
        <p:sp>
          <p:nvSpPr>
            <p:cNvPr id="9" name="TextBox 12"/>
            <p:cNvSpPr txBox="1"/>
            <p:nvPr/>
          </p:nvSpPr>
          <p:spPr>
            <a:xfrm>
              <a:off x="1364336" y="3639881"/>
              <a:ext cx="4114800" cy="517065"/>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Credentials stolen</a:t>
              </a:r>
            </a:p>
          </p:txBody>
        </p:sp>
      </p:grpSp>
      <p:sp>
        <p:nvSpPr>
          <p:cNvPr id="10" name="TextBox 9"/>
          <p:cNvSpPr txBox="1"/>
          <p:nvPr/>
        </p:nvSpPr>
        <p:spPr>
          <a:xfrm>
            <a:off x="848076" y="4253318"/>
            <a:ext cx="3612401"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100s of machines infected looking for admin PC</a:t>
            </a:r>
          </a:p>
        </p:txBody>
      </p:sp>
      <p:sp>
        <p:nvSpPr>
          <p:cNvPr id="21" name="Rectangle 20"/>
          <p:cNvSpPr/>
          <p:nvPr/>
        </p:nvSpPr>
        <p:spPr bwMode="auto">
          <a:xfrm>
            <a:off x="5083988" y="1984453"/>
            <a:ext cx="6780352" cy="1953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9127319" y="1967851"/>
            <a:ext cx="2531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Mimicked bank </a:t>
            </a:r>
            <a:r>
              <a:rPr lang="en-US">
                <a:gradFill>
                  <a:gsLst>
                    <a:gs pos="2917">
                      <a:schemeClr val="tx1"/>
                    </a:gs>
                    <a:gs pos="30000">
                      <a:schemeClr val="tx1"/>
                    </a:gs>
                  </a:gsLst>
                  <a:lin ang="5400000" scaled="0"/>
                </a:gradFill>
              </a:rPr>
              <a:t>employees to transfer funds</a:t>
            </a:r>
            <a:endParaRPr lang="en-US" dirty="0">
              <a:gradFill>
                <a:gsLst>
                  <a:gs pos="2917">
                    <a:schemeClr val="tx1"/>
                  </a:gs>
                  <a:gs pos="30000">
                    <a:schemeClr val="tx1"/>
                  </a:gs>
                </a:gsLst>
                <a:lin ang="5400000" scaled="0"/>
              </a:gradFill>
            </a:endParaRPr>
          </a:p>
        </p:txBody>
      </p:sp>
      <p:sp>
        <p:nvSpPr>
          <p:cNvPr id="16" name="TextBox 15"/>
          <p:cNvSpPr txBox="1"/>
          <p:nvPr/>
        </p:nvSpPr>
        <p:spPr>
          <a:xfrm>
            <a:off x="6787604" y="450354"/>
            <a:ext cx="505150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i="1" dirty="0">
                <a:solidFill>
                  <a:schemeClr val="accent2"/>
                </a:solidFill>
                <a:latin typeface="+mj-lt"/>
              </a:rPr>
              <a:t>It all started with phishing emails</a:t>
            </a:r>
          </a:p>
        </p:txBody>
      </p:sp>
      <p:sp>
        <p:nvSpPr>
          <p:cNvPr id="23" name="TextBox 22"/>
          <p:cNvSpPr txBox="1"/>
          <p:nvPr/>
        </p:nvSpPr>
        <p:spPr>
          <a:xfrm>
            <a:off x="5083988" y="1430611"/>
            <a:ext cx="6780352"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Impersonating employees</a:t>
            </a:r>
            <a:endParaRPr lang="en-US" sz="1800" b="1" dirty="0">
              <a:solidFill>
                <a:schemeClr val="bg1"/>
              </a:solidFill>
            </a:endParaRPr>
          </a:p>
        </p:txBody>
      </p:sp>
      <p:sp>
        <p:nvSpPr>
          <p:cNvPr id="24" name="TextBox 23"/>
          <p:cNvSpPr txBox="1"/>
          <p:nvPr/>
        </p:nvSpPr>
        <p:spPr>
          <a:xfrm>
            <a:off x="5099228" y="4364272"/>
            <a:ext cx="6780352"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4 ways to dispense funds</a:t>
            </a:r>
            <a:endParaRPr lang="en-US" sz="1800" b="1" dirty="0">
              <a:solidFill>
                <a:schemeClr val="bg1"/>
              </a:solidFill>
            </a:endParaRPr>
          </a:p>
        </p:txBody>
      </p:sp>
      <p:sp>
        <p:nvSpPr>
          <p:cNvPr id="25" name="Rectangle 24"/>
          <p:cNvSpPr/>
          <p:nvPr/>
        </p:nvSpPr>
        <p:spPr bwMode="auto">
          <a:xfrm>
            <a:off x="5099228" y="4909037"/>
            <a:ext cx="6780352" cy="15832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a:stCxn id="3" idx="3"/>
            <a:endCxn id="23" idx="1"/>
          </p:cNvCxnSpPr>
          <p:nvPr/>
        </p:nvCxnSpPr>
        <p:spPr>
          <a:xfrm>
            <a:off x="4498340" y="1744543"/>
            <a:ext cx="585648" cy="0"/>
          </a:xfrm>
          <a:prstGeom prst="straightConnector1">
            <a:avLst/>
          </a:prstGeom>
          <a:ln w="762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2"/>
            <a:endCxn id="24" idx="0"/>
          </p:cNvCxnSpPr>
          <p:nvPr/>
        </p:nvCxnSpPr>
        <p:spPr>
          <a:xfrm>
            <a:off x="8474164" y="3937979"/>
            <a:ext cx="15240" cy="426293"/>
          </a:xfrm>
          <a:prstGeom prst="straightConnector1">
            <a:avLst/>
          </a:prstGeom>
          <a:ln w="762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1504" name="TextBox 21503"/>
          <p:cNvSpPr txBox="1"/>
          <p:nvPr/>
        </p:nvSpPr>
        <p:spPr>
          <a:xfrm>
            <a:off x="5114468"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E-Payment Systems</a:t>
            </a:r>
          </a:p>
        </p:txBody>
      </p:sp>
      <p:sp>
        <p:nvSpPr>
          <p:cNvPr id="34" name="TextBox 33"/>
          <p:cNvSpPr txBox="1"/>
          <p:nvPr/>
        </p:nvSpPr>
        <p:spPr>
          <a:xfrm>
            <a:off x="6815360"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Inflating Accounts</a:t>
            </a:r>
          </a:p>
        </p:txBody>
      </p:sp>
      <p:sp>
        <p:nvSpPr>
          <p:cNvPr id="35" name="TextBox 34"/>
          <p:cNvSpPr txBox="1"/>
          <p:nvPr/>
        </p:nvSpPr>
        <p:spPr>
          <a:xfrm>
            <a:off x="10217144"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Controlling ATMs</a:t>
            </a:r>
          </a:p>
        </p:txBody>
      </p:sp>
      <p:sp>
        <p:nvSpPr>
          <p:cNvPr id="36" name="TextBox 35"/>
          <p:cNvSpPr txBox="1"/>
          <p:nvPr/>
        </p:nvSpPr>
        <p:spPr>
          <a:xfrm>
            <a:off x="8516252"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Online Banking</a:t>
            </a:r>
          </a:p>
        </p:txBody>
      </p:sp>
      <p:cxnSp>
        <p:nvCxnSpPr>
          <p:cNvPr id="21507" name="Straight Connector 21506"/>
          <p:cNvCxnSpPr/>
          <p:nvPr/>
        </p:nvCxnSpPr>
        <p:spPr>
          <a:xfrm>
            <a:off x="6789420"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520878"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52336"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508" name="TextBox 21507"/>
          <p:cNvSpPr txBox="1"/>
          <p:nvPr/>
        </p:nvSpPr>
        <p:spPr>
          <a:xfrm>
            <a:off x="5172877" y="5526925"/>
            <a:ext cx="161472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transferred to banks in China and US</a:t>
            </a:r>
          </a:p>
        </p:txBody>
      </p:sp>
      <p:sp>
        <p:nvSpPr>
          <p:cNvPr id="42" name="TextBox 41"/>
          <p:cNvSpPr txBox="1"/>
          <p:nvPr/>
        </p:nvSpPr>
        <p:spPr>
          <a:xfrm>
            <a:off x="6867057" y="5521730"/>
            <a:ext cx="1614727"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Extra funds taken out of accounts and placed into hackers accounts</a:t>
            </a:r>
          </a:p>
        </p:txBody>
      </p:sp>
      <p:sp>
        <p:nvSpPr>
          <p:cNvPr id="43" name="TextBox 42"/>
          <p:cNvSpPr txBox="1"/>
          <p:nvPr/>
        </p:nvSpPr>
        <p:spPr>
          <a:xfrm>
            <a:off x="8589447" y="5521730"/>
            <a:ext cx="161472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transferred directly into hackers accounts</a:t>
            </a:r>
          </a:p>
        </p:txBody>
      </p:sp>
      <p:sp>
        <p:nvSpPr>
          <p:cNvPr id="44" name="TextBox 43"/>
          <p:cNvSpPr txBox="1"/>
          <p:nvPr/>
        </p:nvSpPr>
        <p:spPr>
          <a:xfrm>
            <a:off x="10264853" y="5521730"/>
            <a:ext cx="1614727"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Ordered ATMs to dispense $ at a predetermined time</a:t>
            </a:r>
          </a:p>
        </p:txBody>
      </p:sp>
      <p:sp>
        <p:nvSpPr>
          <p:cNvPr id="30" name="Freeform 118"/>
          <p:cNvSpPr>
            <a:spLocks noChangeAspect="1" noEditPoints="1"/>
          </p:cNvSpPr>
          <p:nvPr/>
        </p:nvSpPr>
        <p:spPr bwMode="black">
          <a:xfrm>
            <a:off x="5387375" y="3153753"/>
            <a:ext cx="420639" cy="290969"/>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2" name="Freeform 81"/>
          <p:cNvSpPr>
            <a:spLocks noChangeAspect="1" noEditPoints="1"/>
          </p:cNvSpPr>
          <p:nvPr/>
        </p:nvSpPr>
        <p:spPr bwMode="black">
          <a:xfrm>
            <a:off x="3137686" y="3233410"/>
            <a:ext cx="673107" cy="52111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3" name="Freeform 70"/>
          <p:cNvSpPr>
            <a:spLocks noChangeAspect="1"/>
          </p:cNvSpPr>
          <p:nvPr/>
        </p:nvSpPr>
        <p:spPr bwMode="black">
          <a:xfrm>
            <a:off x="3879137" y="3012946"/>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flipH="1">
            <a:off x="1583871" y="3524687"/>
            <a:ext cx="1553815"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83541" y="3971002"/>
            <a:ext cx="1200330"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583871" y="3524688"/>
            <a:ext cx="0" cy="446314"/>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p:cNvSpPr/>
          <p:nvPr/>
        </p:nvSpPr>
        <p:spPr bwMode="auto">
          <a:xfrm>
            <a:off x="569023" y="2121603"/>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1</a:t>
            </a:r>
          </a:p>
        </p:txBody>
      </p:sp>
      <p:sp>
        <p:nvSpPr>
          <p:cNvPr id="46" name="Oval 45"/>
          <p:cNvSpPr/>
          <p:nvPr/>
        </p:nvSpPr>
        <p:spPr bwMode="auto">
          <a:xfrm>
            <a:off x="569466" y="4396359"/>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2</a:t>
            </a:r>
          </a:p>
        </p:txBody>
      </p:sp>
      <p:sp>
        <p:nvSpPr>
          <p:cNvPr id="47" name="Freeform 14"/>
          <p:cNvSpPr>
            <a:spLocks noEditPoints="1"/>
          </p:cNvSpPr>
          <p:nvPr/>
        </p:nvSpPr>
        <p:spPr bwMode="auto">
          <a:xfrm>
            <a:off x="1081730"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48" name="Freeform 14"/>
          <p:cNvSpPr>
            <a:spLocks noEditPoints="1"/>
          </p:cNvSpPr>
          <p:nvPr/>
        </p:nvSpPr>
        <p:spPr bwMode="auto">
          <a:xfrm>
            <a:off x="1822382"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49" name="Freeform 14"/>
          <p:cNvSpPr>
            <a:spLocks noEditPoints="1"/>
          </p:cNvSpPr>
          <p:nvPr/>
        </p:nvSpPr>
        <p:spPr bwMode="auto">
          <a:xfrm>
            <a:off x="715184"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0" name="Freeform 14"/>
          <p:cNvSpPr>
            <a:spLocks noEditPoints="1"/>
          </p:cNvSpPr>
          <p:nvPr/>
        </p:nvSpPr>
        <p:spPr bwMode="auto">
          <a:xfrm>
            <a:off x="1455836"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1" name="Freeform 14"/>
          <p:cNvSpPr>
            <a:spLocks noEditPoints="1"/>
          </p:cNvSpPr>
          <p:nvPr/>
        </p:nvSpPr>
        <p:spPr bwMode="auto">
          <a:xfrm>
            <a:off x="2196487"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2" name="Freeform 14"/>
          <p:cNvSpPr>
            <a:spLocks noEditPoints="1"/>
          </p:cNvSpPr>
          <p:nvPr/>
        </p:nvSpPr>
        <p:spPr bwMode="auto">
          <a:xfrm>
            <a:off x="1081730"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3" name="Freeform 14"/>
          <p:cNvSpPr>
            <a:spLocks noEditPoints="1"/>
          </p:cNvSpPr>
          <p:nvPr/>
        </p:nvSpPr>
        <p:spPr bwMode="auto">
          <a:xfrm>
            <a:off x="1822382"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4" name="Freeform 14"/>
          <p:cNvSpPr>
            <a:spLocks noEditPoints="1"/>
          </p:cNvSpPr>
          <p:nvPr/>
        </p:nvSpPr>
        <p:spPr bwMode="auto">
          <a:xfrm>
            <a:off x="715184"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5" name="Freeform 14"/>
          <p:cNvSpPr>
            <a:spLocks noEditPoints="1"/>
          </p:cNvSpPr>
          <p:nvPr/>
        </p:nvSpPr>
        <p:spPr bwMode="auto">
          <a:xfrm>
            <a:off x="1455836"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6" name="Freeform 14"/>
          <p:cNvSpPr>
            <a:spLocks noEditPoints="1"/>
          </p:cNvSpPr>
          <p:nvPr/>
        </p:nvSpPr>
        <p:spPr bwMode="auto">
          <a:xfrm>
            <a:off x="2196487"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7" name="Freeform 14"/>
          <p:cNvSpPr>
            <a:spLocks noEditPoints="1"/>
          </p:cNvSpPr>
          <p:nvPr/>
        </p:nvSpPr>
        <p:spPr bwMode="auto">
          <a:xfrm>
            <a:off x="1081730"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8" name="Freeform 62"/>
          <p:cNvSpPr>
            <a:spLocks noEditPoints="1"/>
          </p:cNvSpPr>
          <p:nvPr/>
        </p:nvSpPr>
        <p:spPr bwMode="auto">
          <a:xfrm>
            <a:off x="1822382"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9" name="Freeform 14"/>
          <p:cNvSpPr>
            <a:spLocks noEditPoints="1"/>
          </p:cNvSpPr>
          <p:nvPr/>
        </p:nvSpPr>
        <p:spPr bwMode="auto">
          <a:xfrm>
            <a:off x="715184"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0" name="Freeform 14"/>
          <p:cNvSpPr>
            <a:spLocks noEditPoints="1"/>
          </p:cNvSpPr>
          <p:nvPr/>
        </p:nvSpPr>
        <p:spPr bwMode="auto">
          <a:xfrm>
            <a:off x="1455836"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1" name="Freeform 14"/>
          <p:cNvSpPr>
            <a:spLocks noEditPoints="1"/>
          </p:cNvSpPr>
          <p:nvPr/>
        </p:nvSpPr>
        <p:spPr bwMode="auto">
          <a:xfrm>
            <a:off x="2196487"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21512" name="Elbow Connector 21511"/>
          <p:cNvCxnSpPr/>
          <p:nvPr/>
        </p:nvCxnSpPr>
        <p:spPr>
          <a:xfrm rot="10800000" flipV="1">
            <a:off x="2507930" y="5700637"/>
            <a:ext cx="463870" cy="415815"/>
          </a:xfrm>
          <a:prstGeom prst="bentConnector3">
            <a:avLst/>
          </a:prstGeom>
          <a:ln w="28575">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964424" y="5300392"/>
            <a:ext cx="1496053"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Found the admin</a:t>
            </a:r>
          </a:p>
        </p:txBody>
      </p:sp>
      <p:sp>
        <p:nvSpPr>
          <p:cNvPr id="76" name="Oval 75"/>
          <p:cNvSpPr/>
          <p:nvPr/>
        </p:nvSpPr>
        <p:spPr bwMode="auto">
          <a:xfrm>
            <a:off x="5185224" y="2171268"/>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3</a:t>
            </a:r>
          </a:p>
        </p:txBody>
      </p:sp>
      <p:sp>
        <p:nvSpPr>
          <p:cNvPr id="77" name="Oval 76"/>
          <p:cNvSpPr/>
          <p:nvPr/>
        </p:nvSpPr>
        <p:spPr bwMode="auto">
          <a:xfrm>
            <a:off x="8792829" y="2171268"/>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TextBox 77"/>
          <p:cNvSpPr txBox="1"/>
          <p:nvPr/>
        </p:nvSpPr>
        <p:spPr>
          <a:xfrm>
            <a:off x="5523676" y="2006676"/>
            <a:ext cx="2965728"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Virtually watched clerks interact with Cash Transfer Systems</a:t>
            </a:r>
          </a:p>
        </p:txBody>
      </p:sp>
      <p:cxnSp>
        <p:nvCxnSpPr>
          <p:cNvPr id="79" name="Straight Connector 78"/>
          <p:cNvCxnSpPr/>
          <p:nvPr/>
        </p:nvCxnSpPr>
        <p:spPr>
          <a:xfrm flipH="1">
            <a:off x="5818776" y="3299237"/>
            <a:ext cx="677274"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14"/>
          <p:cNvSpPr>
            <a:spLocks noEditPoints="1"/>
          </p:cNvSpPr>
          <p:nvPr/>
        </p:nvSpPr>
        <p:spPr bwMode="auto">
          <a:xfrm>
            <a:off x="6655481" y="3106232"/>
            <a:ext cx="934087" cy="592589"/>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21514" name="Group 21513"/>
          <p:cNvGrpSpPr/>
          <p:nvPr/>
        </p:nvGrpSpPr>
        <p:grpSpPr>
          <a:xfrm>
            <a:off x="8869827" y="3066357"/>
            <a:ext cx="934087" cy="592589"/>
            <a:chOff x="8869827" y="3199707"/>
            <a:chExt cx="934087" cy="592589"/>
          </a:xfrm>
        </p:grpSpPr>
        <p:sp>
          <p:nvSpPr>
            <p:cNvPr id="82" name="Freeform 14"/>
            <p:cNvSpPr>
              <a:spLocks noEditPoints="1"/>
            </p:cNvSpPr>
            <p:nvPr/>
          </p:nvSpPr>
          <p:spPr bwMode="auto">
            <a:xfrm>
              <a:off x="8869827" y="3199707"/>
              <a:ext cx="934087" cy="592589"/>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3" name="Freeform 70"/>
            <p:cNvSpPr>
              <a:spLocks noChangeAspect="1"/>
            </p:cNvSpPr>
            <p:nvPr/>
          </p:nvSpPr>
          <p:spPr bwMode="black">
            <a:xfrm>
              <a:off x="9249660" y="3285105"/>
              <a:ext cx="256200" cy="36971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516" name="Straight Arrow Connector 21515"/>
          <p:cNvCxnSpPr/>
          <p:nvPr/>
        </p:nvCxnSpPr>
        <p:spPr>
          <a:xfrm>
            <a:off x="9746763" y="3299237"/>
            <a:ext cx="822960" cy="0"/>
          </a:xfrm>
          <a:prstGeom prst="straightConnector1">
            <a:avLst/>
          </a:prstGeom>
          <a:ln w="5715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517" name="TextBox 21516"/>
          <p:cNvSpPr txBox="1"/>
          <p:nvPr/>
        </p:nvSpPr>
        <p:spPr>
          <a:xfrm>
            <a:off x="10518487" y="2955939"/>
            <a:ext cx="1320619"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tx2"/>
                </a:solidFill>
              </a:rPr>
              <a:t>$$$</a:t>
            </a:r>
          </a:p>
        </p:txBody>
      </p:sp>
    </p:spTree>
    <p:extLst>
      <p:ext uri="{BB962C8B-B14F-4D97-AF65-F5344CB8AC3E}">
        <p14:creationId xmlns:p14="http://schemas.microsoft.com/office/powerpoint/2010/main" val="1349504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IoT</a:t>
            </a:r>
            <a:r>
              <a:rPr lang="en-US" sz="4800" dirty="0"/>
              <a:t> Hacks</a:t>
            </a:r>
          </a:p>
        </p:txBody>
      </p:sp>
      <p:sp>
        <p:nvSpPr>
          <p:cNvPr id="4" name="Text Placeholder 1"/>
          <p:cNvSpPr txBox="1">
            <a:spLocks/>
          </p:cNvSpPr>
          <p:nvPr/>
        </p:nvSpPr>
        <p:spPr>
          <a:xfrm>
            <a:off x="269240" y="989559"/>
            <a:ext cx="11653523"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With the rise of </a:t>
            </a:r>
            <a:r>
              <a:rPr lang="en-US" sz="2400" b="1" dirty="0">
                <a:solidFill>
                  <a:schemeClr val="tx2"/>
                </a:solidFill>
              </a:rPr>
              <a:t>Internet of Things</a:t>
            </a:r>
            <a:r>
              <a:rPr lang="en-US" sz="2400" dirty="0"/>
              <a:t>, security vulnerabilities are exponentially increased as there are more device entry points</a:t>
            </a:r>
            <a:endParaRPr lang="en-US" sz="2800" dirty="0"/>
          </a:p>
        </p:txBody>
      </p:sp>
      <p:sp>
        <p:nvSpPr>
          <p:cNvPr id="6" name="TextBox 5"/>
          <p:cNvSpPr txBox="1"/>
          <p:nvPr/>
        </p:nvSpPr>
        <p:spPr>
          <a:xfrm>
            <a:off x="6000751" y="2209584"/>
            <a:ext cx="37338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Consumer setting</a:t>
            </a:r>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38190" y="3349453"/>
            <a:ext cx="4381497" cy="3153350"/>
          </a:xfrm>
          <a:prstGeom prst="rect">
            <a:avLst/>
          </a:prstGeom>
        </p:spPr>
      </p:pic>
      <p:sp>
        <p:nvSpPr>
          <p:cNvPr id="7" name="TextBox 6"/>
          <p:cNvSpPr txBox="1"/>
          <p:nvPr/>
        </p:nvSpPr>
        <p:spPr>
          <a:xfrm>
            <a:off x="-142873" y="2209584"/>
            <a:ext cx="37528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Enterprise Setting</a:t>
            </a:r>
          </a:p>
        </p:txBody>
      </p:sp>
      <p:cxnSp>
        <p:nvCxnSpPr>
          <p:cNvPr id="10" name="Straight Connector 9"/>
          <p:cNvCxnSpPr/>
          <p:nvPr/>
        </p:nvCxnSpPr>
        <p:spPr>
          <a:xfrm>
            <a:off x="6076951" y="2599716"/>
            <a:ext cx="0" cy="39030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478" y="2581822"/>
            <a:ext cx="5114922"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Systems and devices are connected across </a:t>
            </a:r>
            <a:r>
              <a:rPr lang="en-US" sz="2000">
                <a:gradFill>
                  <a:gsLst>
                    <a:gs pos="2917">
                      <a:schemeClr val="tx1"/>
                    </a:gs>
                    <a:gs pos="30000">
                      <a:schemeClr val="tx1"/>
                    </a:gs>
                  </a:gsLst>
                  <a:lin ang="5400000" scaled="0"/>
                </a:gradFill>
              </a:rPr>
              <a:t>the enterprise</a:t>
            </a:r>
            <a:r>
              <a:rPr lang="en-US" sz="2000" dirty="0">
                <a:gradFill>
                  <a:gsLst>
                    <a:gs pos="2917">
                      <a:schemeClr val="tx1"/>
                    </a:gs>
                    <a:gs pos="30000">
                      <a:schemeClr val="tx1"/>
                    </a:gs>
                  </a:gsLst>
                  <a:lin ang="5400000" scaled="0"/>
                </a:gradFill>
              </a:rPr>
              <a:t>,</a:t>
            </a:r>
            <a:r>
              <a:rPr lang="en-US" sz="2000">
                <a:gradFill>
                  <a:gsLst>
                    <a:gs pos="2917">
                      <a:schemeClr val="tx1"/>
                    </a:gs>
                    <a:gs pos="30000">
                      <a:schemeClr val="tx1"/>
                    </a:gs>
                  </a:gsLst>
                  <a:lin ang="5400000" scaled="0"/>
                </a:gradFill>
              </a:rPr>
              <a:t> enabling efficiencies and business analysis capabilities</a:t>
            </a:r>
            <a:endParaRPr lang="en-US" sz="2000" dirty="0">
              <a:gradFill>
                <a:gsLst>
                  <a:gs pos="2917">
                    <a:schemeClr val="tx1"/>
                  </a:gs>
                  <a:gs pos="30000">
                    <a:schemeClr val="tx1"/>
                  </a:gs>
                </a:gsLst>
                <a:lin ang="5400000" scaled="0"/>
              </a:gradFill>
            </a:endParaRPr>
          </a:p>
        </p:txBody>
      </p:sp>
      <p:sp>
        <p:nvSpPr>
          <p:cNvPr id="12" name="TextBox 11"/>
          <p:cNvSpPr txBox="1"/>
          <p:nvPr/>
        </p:nvSpPr>
        <p:spPr>
          <a:xfrm>
            <a:off x="6467479" y="2523516"/>
            <a:ext cx="5114922"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Consumers</a:t>
            </a:r>
            <a:r>
              <a:rPr lang="en-US" sz="2000">
                <a:gradFill>
                  <a:gsLst>
                    <a:gs pos="2917">
                      <a:schemeClr val="tx1"/>
                    </a:gs>
                    <a:gs pos="30000">
                      <a:schemeClr val="tx1"/>
                    </a:gs>
                  </a:gsLst>
                  <a:lin ang="5400000" scaled="0"/>
                </a:gradFill>
              </a:rPr>
              <a:t>’ systems and </a:t>
            </a:r>
            <a:r>
              <a:rPr lang="en-US" sz="2000" dirty="0">
                <a:gradFill>
                  <a:gsLst>
                    <a:gs pos="2917">
                      <a:schemeClr val="tx1"/>
                    </a:gs>
                    <a:gs pos="30000">
                      <a:schemeClr val="tx1"/>
                    </a:gs>
                  </a:gsLst>
                  <a:lin ang="5400000" scaled="0"/>
                </a:gradFill>
              </a:rPr>
              <a:t>devices </a:t>
            </a:r>
            <a:r>
              <a:rPr lang="en-US" sz="2000">
                <a:gradFill>
                  <a:gsLst>
                    <a:gs pos="2917">
                      <a:schemeClr val="tx1"/>
                    </a:gs>
                    <a:gs pos="30000">
                      <a:schemeClr val="tx1"/>
                    </a:gs>
                  </a:gsLst>
                  <a:lin ang="5400000" scaled="0"/>
                </a:gradFill>
              </a:rPr>
              <a:t>are </a:t>
            </a:r>
            <a:r>
              <a:rPr lang="en-US" sz="2000" dirty="0">
                <a:gradFill>
                  <a:gsLst>
                    <a:gs pos="2917">
                      <a:schemeClr val="tx1"/>
                    </a:gs>
                    <a:gs pos="30000">
                      <a:schemeClr val="tx1"/>
                    </a:gs>
                  </a:gsLst>
                  <a:lin ang="5400000" scaled="0"/>
                </a:gradFill>
              </a:rPr>
              <a:t>synced</a:t>
            </a:r>
            <a:r>
              <a:rPr lang="en-US" sz="2000">
                <a:gradFill>
                  <a:gsLst>
                    <a:gs pos="2917">
                      <a:schemeClr val="tx1"/>
                    </a:gs>
                    <a:gs pos="30000">
                      <a:schemeClr val="tx1"/>
                    </a:gs>
                  </a:gsLst>
                  <a:lin ang="5400000" scaled="0"/>
                </a:gradFill>
              </a:rPr>
              <a:t> together with the help of the cloud</a:t>
            </a:r>
            <a:endParaRPr lang="en-US" sz="2000" dirty="0">
              <a:gradFill>
                <a:gsLst>
                  <a:gs pos="2917">
                    <a:schemeClr val="tx1"/>
                  </a:gs>
                  <a:gs pos="30000">
                    <a:schemeClr val="tx1"/>
                  </a:gs>
                </a:gsLst>
                <a:lin ang="5400000" scaled="0"/>
              </a:gradFill>
            </a:endParaRPr>
          </a:p>
        </p:txBody>
      </p:sp>
      <p:sp>
        <p:nvSpPr>
          <p:cNvPr id="14" name="Freeform 127"/>
          <p:cNvSpPr>
            <a:spLocks noChangeAspect="1" noEditPoints="1"/>
          </p:cNvSpPr>
          <p:nvPr/>
        </p:nvSpPr>
        <p:spPr bwMode="black">
          <a:xfrm>
            <a:off x="10685430" y="5138842"/>
            <a:ext cx="514954" cy="419440"/>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6" name="Freeform 46"/>
          <p:cNvSpPr>
            <a:spLocks noChangeAspect="1"/>
          </p:cNvSpPr>
          <p:nvPr/>
        </p:nvSpPr>
        <p:spPr bwMode="black">
          <a:xfrm>
            <a:off x="10333354" y="5914279"/>
            <a:ext cx="349744" cy="366468"/>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black">
          <a:xfrm>
            <a:off x="8585399" y="6122102"/>
            <a:ext cx="244519" cy="459109"/>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ChangeAspect="1"/>
          </p:cNvSpPr>
          <p:nvPr/>
        </p:nvSpPr>
        <p:spPr bwMode="black">
          <a:xfrm flipH="1">
            <a:off x="9391270" y="6122102"/>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0" name="Freeform 19"/>
          <p:cNvSpPr>
            <a:spLocks noChangeAspect="1"/>
          </p:cNvSpPr>
          <p:nvPr/>
        </p:nvSpPr>
        <p:spPr bwMode="black">
          <a:xfrm>
            <a:off x="7750563" y="5822766"/>
            <a:ext cx="546967" cy="528890"/>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1"/>
          <p:cNvGrpSpPr/>
          <p:nvPr/>
        </p:nvGrpSpPr>
        <p:grpSpPr bwMode="black">
          <a:xfrm>
            <a:off x="7323782" y="5023586"/>
            <a:ext cx="543869" cy="534696"/>
            <a:chOff x="2057400" y="2063082"/>
            <a:chExt cx="1338263" cy="1316037"/>
          </a:xfrm>
          <a:solidFill>
            <a:schemeClr val="tx2"/>
          </a:solidFill>
        </p:grpSpPr>
        <p:sp>
          <p:nvSpPr>
            <p:cNvPr id="22" name="Freeform 139"/>
            <p:cNvSpPr>
              <a:spLocks noEditPoints="1"/>
            </p:cNvSpPr>
            <p:nvPr/>
          </p:nvSpPr>
          <p:spPr bwMode="black">
            <a:xfrm>
              <a:off x="2057400" y="2434558"/>
              <a:ext cx="1338263" cy="633413"/>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140"/>
            <p:cNvSpPr>
              <a:spLocks noEditPoints="1"/>
            </p:cNvSpPr>
            <p:nvPr/>
          </p:nvSpPr>
          <p:spPr bwMode="black">
            <a:xfrm>
              <a:off x="2379663" y="2756819"/>
              <a:ext cx="693738" cy="622300"/>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Rectangle 141"/>
            <p:cNvSpPr>
              <a:spLocks noChangeArrowheads="1"/>
            </p:cNvSpPr>
            <p:nvPr/>
          </p:nvSpPr>
          <p:spPr bwMode="black">
            <a:xfrm>
              <a:off x="2538413" y="2858419"/>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Rectangle 142"/>
            <p:cNvSpPr>
              <a:spLocks noChangeArrowheads="1"/>
            </p:cNvSpPr>
            <p:nvPr/>
          </p:nvSpPr>
          <p:spPr bwMode="black">
            <a:xfrm>
              <a:off x="2538413" y="2996532"/>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43"/>
            <p:cNvSpPr>
              <a:spLocks/>
            </p:cNvSpPr>
            <p:nvPr/>
          </p:nvSpPr>
          <p:spPr bwMode="black">
            <a:xfrm>
              <a:off x="2320925" y="2063082"/>
              <a:ext cx="815975" cy="311150"/>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7" name="Freeform 85"/>
          <p:cNvSpPr>
            <a:spLocks noEditPoints="1"/>
          </p:cNvSpPr>
          <p:nvPr/>
        </p:nvSpPr>
        <p:spPr bwMode="black">
          <a:xfrm>
            <a:off x="8661420" y="3706496"/>
            <a:ext cx="1116319" cy="1851786"/>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cxnSp>
        <p:nvCxnSpPr>
          <p:cNvPr id="5" name="Straight Connector 39"/>
          <p:cNvCxnSpPr>
            <a:cxnSpLocks/>
            <a:endCxn id="27" idx="28"/>
          </p:cNvCxnSpPr>
          <p:nvPr/>
        </p:nvCxnSpPr>
        <p:spPr>
          <a:xfrm flipV="1">
            <a:off x="7829565" y="5171478"/>
            <a:ext cx="980198" cy="3036"/>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40"/>
          <p:cNvCxnSpPr>
            <a:stCxn id="20" idx="13"/>
            <a:endCxn id="27" idx="10"/>
          </p:cNvCxnSpPr>
          <p:nvPr/>
        </p:nvCxnSpPr>
        <p:spPr>
          <a:xfrm flipV="1">
            <a:off x="8260925" y="5253712"/>
            <a:ext cx="638743" cy="599620"/>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41"/>
          <p:cNvCxnSpPr>
            <a:stCxn id="18" idx="11"/>
            <a:endCxn id="27" idx="11"/>
          </p:cNvCxnSpPr>
          <p:nvPr/>
        </p:nvCxnSpPr>
        <p:spPr>
          <a:xfrm flipV="1">
            <a:off x="8829918" y="5532394"/>
            <a:ext cx="69750" cy="600301"/>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42"/>
          <p:cNvCxnSpPr>
            <a:stCxn id="19" idx="11"/>
            <a:endCxn id="27" idx="18"/>
          </p:cNvCxnSpPr>
          <p:nvPr/>
        </p:nvCxnSpPr>
        <p:spPr>
          <a:xfrm flipH="1" flipV="1">
            <a:off x="9325218" y="5558282"/>
            <a:ext cx="137873" cy="563820"/>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43"/>
          <p:cNvCxnSpPr>
            <a:stCxn id="16" idx="16"/>
            <a:endCxn id="27" idx="20"/>
          </p:cNvCxnSpPr>
          <p:nvPr/>
        </p:nvCxnSpPr>
        <p:spPr>
          <a:xfrm flipH="1" flipV="1">
            <a:off x="9540240" y="5532394"/>
            <a:ext cx="913339" cy="427466"/>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a:stCxn id="14" idx="7"/>
            <a:endCxn id="27" idx="31"/>
          </p:cNvCxnSpPr>
          <p:nvPr/>
        </p:nvCxnSpPr>
        <p:spPr>
          <a:xfrm flipH="1" flipV="1">
            <a:off x="9630145" y="5283408"/>
            <a:ext cx="1055285" cy="47964"/>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611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IoT</a:t>
            </a:r>
            <a:r>
              <a:rPr lang="en-US" sz="4800" dirty="0"/>
              <a:t> Hacks at Target</a:t>
            </a:r>
          </a:p>
        </p:txBody>
      </p:sp>
      <p:sp>
        <p:nvSpPr>
          <p:cNvPr id="2" name="TextBox 1"/>
          <p:cNvSpPr txBox="1"/>
          <p:nvPr/>
        </p:nvSpPr>
        <p:spPr>
          <a:xfrm>
            <a:off x="247117" y="979413"/>
            <a:ext cx="1181153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 major US retailer, Target, hired a 3</a:t>
            </a:r>
            <a:r>
              <a:rPr lang="en-US" sz="2400" baseline="30000" dirty="0">
                <a:gradFill>
                  <a:gsLst>
                    <a:gs pos="2917">
                      <a:schemeClr val="tx1"/>
                    </a:gs>
                    <a:gs pos="30000">
                      <a:schemeClr val="tx1"/>
                    </a:gs>
                  </a:gsLst>
                  <a:lin ang="5400000" scaled="0"/>
                </a:gradFill>
                <a:latin typeface="+mj-lt"/>
              </a:rPr>
              <a:t>rd</a:t>
            </a:r>
            <a:r>
              <a:rPr lang="en-US" sz="2400" dirty="0">
                <a:gradFill>
                  <a:gsLst>
                    <a:gs pos="2917">
                      <a:schemeClr val="tx1"/>
                    </a:gs>
                    <a:gs pos="30000">
                      <a:schemeClr val="tx1"/>
                    </a:gs>
                  </a:gsLst>
                  <a:lin ang="5400000" scaled="0"/>
                </a:gradFill>
                <a:latin typeface="+mj-lt"/>
              </a:rPr>
              <a:t> party vendor to connect each stores’ HVAC (air conditioning system) to the corporate network.</a:t>
            </a:r>
          </a:p>
        </p:txBody>
      </p:sp>
      <p:sp>
        <p:nvSpPr>
          <p:cNvPr id="6" name="Rectangle 6"/>
          <p:cNvSpPr>
            <a:spLocks noChangeArrowheads="1"/>
          </p:cNvSpPr>
          <p:nvPr/>
        </p:nvSpPr>
        <p:spPr bwMode="auto">
          <a:xfrm>
            <a:off x="8820150" y="5163977"/>
            <a:ext cx="2041920" cy="876306"/>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 name="Rectangle 7"/>
          <p:cNvSpPr>
            <a:spLocks noChangeArrowheads="1"/>
          </p:cNvSpPr>
          <p:nvPr/>
        </p:nvSpPr>
        <p:spPr bwMode="auto">
          <a:xfrm>
            <a:off x="8865844" y="5398682"/>
            <a:ext cx="201168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8" name="Rectangle 8"/>
          <p:cNvSpPr>
            <a:spLocks noChangeArrowheads="1"/>
          </p:cNvSpPr>
          <p:nvPr/>
        </p:nvSpPr>
        <p:spPr bwMode="auto">
          <a:xfrm>
            <a:off x="10514398"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9" name="Rectangle 9"/>
          <p:cNvSpPr>
            <a:spLocks noChangeArrowheads="1"/>
          </p:cNvSpPr>
          <p:nvPr/>
        </p:nvSpPr>
        <p:spPr bwMode="auto">
          <a:xfrm>
            <a:off x="10342208" y="5845061"/>
            <a:ext cx="98708"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0" name="Rectangle 10"/>
          <p:cNvSpPr>
            <a:spLocks noChangeArrowheads="1"/>
          </p:cNvSpPr>
          <p:nvPr/>
        </p:nvSpPr>
        <p:spPr bwMode="auto">
          <a:xfrm>
            <a:off x="8865844" y="5510550"/>
            <a:ext cx="2011680"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1" name="Rectangle 11"/>
          <p:cNvSpPr>
            <a:spLocks noChangeArrowheads="1"/>
          </p:cNvSpPr>
          <p:nvPr/>
        </p:nvSpPr>
        <p:spPr bwMode="auto">
          <a:xfrm>
            <a:off x="8865844" y="5682741"/>
            <a:ext cx="20116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2" name="Rectangle 12"/>
          <p:cNvSpPr>
            <a:spLocks noChangeArrowheads="1"/>
          </p:cNvSpPr>
          <p:nvPr/>
        </p:nvSpPr>
        <p:spPr bwMode="auto">
          <a:xfrm>
            <a:off x="10773973" y="5081721"/>
            <a:ext cx="769921" cy="95856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3" name="Rectangle 13"/>
          <p:cNvSpPr>
            <a:spLocks noChangeArrowheads="1"/>
          </p:cNvSpPr>
          <p:nvPr/>
        </p:nvSpPr>
        <p:spPr bwMode="auto">
          <a:xfrm>
            <a:off x="10734489" y="5052108"/>
            <a:ext cx="84779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4" name="Rectangle 14"/>
          <p:cNvSpPr>
            <a:spLocks noChangeArrowheads="1"/>
          </p:cNvSpPr>
          <p:nvPr/>
        </p:nvSpPr>
        <p:spPr bwMode="auto">
          <a:xfrm>
            <a:off x="11197320"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5" name="Rectangle 15"/>
          <p:cNvSpPr>
            <a:spLocks noChangeArrowheads="1"/>
          </p:cNvSpPr>
          <p:nvPr/>
        </p:nvSpPr>
        <p:spPr bwMode="auto">
          <a:xfrm>
            <a:off x="11021839"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6" name="Rectangle 16"/>
          <p:cNvSpPr>
            <a:spLocks noChangeArrowheads="1"/>
          </p:cNvSpPr>
          <p:nvPr/>
        </p:nvSpPr>
        <p:spPr bwMode="auto">
          <a:xfrm>
            <a:off x="10849648" y="5163977"/>
            <a:ext cx="622956" cy="101999"/>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7" name="Rectangle 17"/>
          <p:cNvSpPr>
            <a:spLocks noChangeArrowheads="1"/>
          </p:cNvSpPr>
          <p:nvPr/>
        </p:nvSpPr>
        <p:spPr bwMode="auto">
          <a:xfrm>
            <a:off x="10849648" y="5336167"/>
            <a:ext cx="622956"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8" name="Rectangle 18"/>
          <p:cNvSpPr>
            <a:spLocks noChangeArrowheads="1"/>
          </p:cNvSpPr>
          <p:nvPr/>
        </p:nvSpPr>
        <p:spPr bwMode="auto">
          <a:xfrm>
            <a:off x="10849648" y="5510550"/>
            <a:ext cx="622956"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9" name="Rectangle 19"/>
          <p:cNvSpPr>
            <a:spLocks noChangeArrowheads="1"/>
          </p:cNvSpPr>
          <p:nvPr/>
        </p:nvSpPr>
        <p:spPr bwMode="auto">
          <a:xfrm>
            <a:off x="10849648" y="5682741"/>
            <a:ext cx="622956"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22" name="Rectangle 24"/>
          <p:cNvSpPr>
            <a:spLocks noChangeArrowheads="1"/>
          </p:cNvSpPr>
          <p:nvPr/>
        </p:nvSpPr>
        <p:spPr bwMode="auto">
          <a:xfrm>
            <a:off x="8692200" y="5972976"/>
            <a:ext cx="2926080" cy="48257"/>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30" name="Rectangle 13"/>
          <p:cNvSpPr>
            <a:spLocks noChangeArrowheads="1"/>
          </p:cNvSpPr>
          <p:nvPr/>
        </p:nvSpPr>
        <p:spPr bwMode="auto">
          <a:xfrm>
            <a:off x="8782743" y="5149170"/>
            <a:ext cx="210312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grpSp>
        <p:nvGrpSpPr>
          <p:cNvPr id="36" name="Group 35"/>
          <p:cNvGrpSpPr/>
          <p:nvPr/>
        </p:nvGrpSpPr>
        <p:grpSpPr>
          <a:xfrm>
            <a:off x="9117048" y="4798167"/>
            <a:ext cx="935617" cy="935617"/>
            <a:chOff x="4970966" y="1694366"/>
            <a:chExt cx="935617" cy="935617"/>
          </a:xfrm>
        </p:grpSpPr>
        <p:sp>
          <p:nvSpPr>
            <p:cNvPr id="35" name="Oval 34"/>
            <p:cNvSpPr/>
            <p:nvPr/>
          </p:nvSpPr>
          <p:spPr bwMode="auto">
            <a:xfrm>
              <a:off x="4970966" y="1694366"/>
              <a:ext cx="935617" cy="9356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5048250" y="1771650"/>
              <a:ext cx="781050" cy="7810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5172075" y="1895475"/>
              <a:ext cx="533400" cy="5334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5276850" y="2005013"/>
              <a:ext cx="323850" cy="3238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Rectangle 36"/>
          <p:cNvSpPr/>
          <p:nvPr/>
        </p:nvSpPr>
        <p:spPr bwMode="auto">
          <a:xfrm>
            <a:off x="0" y="6040283"/>
            <a:ext cx="12192000" cy="817717"/>
          </a:xfrm>
          <a:prstGeom prst="rect">
            <a:avLst/>
          </a:prstGeom>
          <a:gradFill flip="none" rotWithShape="1">
            <a:gsLst>
              <a:gs pos="0">
                <a:schemeClr val="tx1">
                  <a:lumMod val="40000"/>
                  <a:lumOff val="60000"/>
                  <a:tint val="66000"/>
                  <a:satMod val="160000"/>
                </a:schemeClr>
              </a:gs>
              <a:gs pos="50000">
                <a:schemeClr val="tx1">
                  <a:lumMod val="40000"/>
                  <a:lumOff val="60000"/>
                  <a:tint val="44500"/>
                  <a:satMod val="160000"/>
                </a:schemeClr>
              </a:gs>
              <a:gs pos="100000">
                <a:schemeClr val="tx1">
                  <a:lumMod val="40000"/>
                  <a:lumOff val="60000"/>
                  <a:tint val="23500"/>
                  <a:satMod val="1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25"/>
          <p:cNvSpPr>
            <a:spLocks/>
          </p:cNvSpPr>
          <p:nvPr/>
        </p:nvSpPr>
        <p:spPr bwMode="auto">
          <a:xfrm>
            <a:off x="6756695" y="1850019"/>
            <a:ext cx="1809750" cy="107112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a:solidFill>
              <a:schemeClr val="tx1">
                <a:lumMod val="60000"/>
                <a:lumOff val="40000"/>
              </a:schemeClr>
            </a:solidFill>
          </a:ln>
          <a:extLst/>
        </p:spPr>
        <p:txBody>
          <a:bodyPr/>
          <a:lstStyle/>
          <a:p>
            <a:pPr defTabSz="671898">
              <a:defRPr/>
            </a:pPr>
            <a:endParaRPr lang="en-US" sz="1350">
              <a:solidFill>
                <a:srgbClr val="000000"/>
              </a:solidFill>
            </a:endParaRPr>
          </a:p>
        </p:txBody>
      </p:sp>
      <p:sp>
        <p:nvSpPr>
          <p:cNvPr id="39" name="Freeform 25"/>
          <p:cNvSpPr>
            <a:spLocks/>
          </p:cNvSpPr>
          <p:nvPr/>
        </p:nvSpPr>
        <p:spPr bwMode="auto">
          <a:xfrm>
            <a:off x="7594893" y="2002419"/>
            <a:ext cx="1295401" cy="91872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a:solidFill>
              <a:schemeClr val="tx1">
                <a:lumMod val="60000"/>
                <a:lumOff val="40000"/>
              </a:schemeClr>
            </a:solidFill>
          </a:ln>
          <a:extLst/>
        </p:spPr>
        <p:txBody>
          <a:bodyPr/>
          <a:lstStyle/>
          <a:p>
            <a:pPr defTabSz="671898">
              <a:defRPr/>
            </a:pPr>
            <a:endParaRPr lang="en-US" sz="1350">
              <a:solidFill>
                <a:srgbClr val="000000"/>
              </a:solidFill>
            </a:endParaRPr>
          </a:p>
        </p:txBody>
      </p:sp>
      <p:grpSp>
        <p:nvGrpSpPr>
          <p:cNvPr id="46" name="Group 45"/>
          <p:cNvGrpSpPr/>
          <p:nvPr/>
        </p:nvGrpSpPr>
        <p:grpSpPr>
          <a:xfrm>
            <a:off x="6223293" y="5602130"/>
            <a:ext cx="712153" cy="457284"/>
            <a:chOff x="6223293" y="5602130"/>
            <a:chExt cx="712153" cy="457284"/>
          </a:xfrm>
        </p:grpSpPr>
        <p:sp>
          <p:nvSpPr>
            <p:cNvPr id="41" name="Freeform 5"/>
            <p:cNvSpPr>
              <a:spLocks noEditPoints="1"/>
            </p:cNvSpPr>
            <p:nvPr/>
          </p:nvSpPr>
          <p:spPr bwMode="auto">
            <a:xfrm>
              <a:off x="6317468" y="5923397"/>
              <a:ext cx="135302" cy="136017"/>
            </a:xfrm>
            <a:custGeom>
              <a:avLst/>
              <a:gdLst>
                <a:gd name="T0" fmla="*/ 239 w 480"/>
                <a:gd name="T1" fmla="*/ 0 h 482"/>
                <a:gd name="T2" fmla="*/ 0 w 480"/>
                <a:gd name="T3" fmla="*/ 241 h 482"/>
                <a:gd name="T4" fmla="*/ 239 w 480"/>
                <a:gd name="T5" fmla="*/ 482 h 482"/>
                <a:gd name="T6" fmla="*/ 480 w 480"/>
                <a:gd name="T7" fmla="*/ 241 h 482"/>
                <a:gd name="T8" fmla="*/ 239 w 480"/>
                <a:gd name="T9" fmla="*/ 0 h 482"/>
                <a:gd name="T10" fmla="*/ 239 w 480"/>
                <a:gd name="T11" fmla="*/ 317 h 482"/>
                <a:gd name="T12" fmla="*/ 165 w 480"/>
                <a:gd name="T13" fmla="*/ 241 h 482"/>
                <a:gd name="T14" fmla="*/ 239 w 480"/>
                <a:gd name="T15" fmla="*/ 167 h 482"/>
                <a:gd name="T16" fmla="*/ 315 w 480"/>
                <a:gd name="T17" fmla="*/ 241 h 482"/>
                <a:gd name="T18" fmla="*/ 239 w 480"/>
                <a:gd name="T19" fmla="*/ 31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2">
                  <a:moveTo>
                    <a:pt x="239" y="0"/>
                  </a:moveTo>
                  <a:cubicBezTo>
                    <a:pt x="107" y="0"/>
                    <a:pt x="0" y="109"/>
                    <a:pt x="0" y="241"/>
                  </a:cubicBezTo>
                  <a:cubicBezTo>
                    <a:pt x="0" y="375"/>
                    <a:pt x="107" y="482"/>
                    <a:pt x="239" y="482"/>
                  </a:cubicBezTo>
                  <a:cubicBezTo>
                    <a:pt x="373" y="482"/>
                    <a:pt x="480" y="375"/>
                    <a:pt x="480" y="241"/>
                  </a:cubicBezTo>
                  <a:cubicBezTo>
                    <a:pt x="480" y="109"/>
                    <a:pt x="373" y="0"/>
                    <a:pt x="239" y="0"/>
                  </a:cubicBezTo>
                  <a:close/>
                  <a:moveTo>
                    <a:pt x="239" y="317"/>
                  </a:moveTo>
                  <a:cubicBezTo>
                    <a:pt x="197" y="317"/>
                    <a:pt x="165" y="285"/>
                    <a:pt x="165" y="241"/>
                  </a:cubicBezTo>
                  <a:cubicBezTo>
                    <a:pt x="165" y="200"/>
                    <a:pt x="197" y="167"/>
                    <a:pt x="239" y="167"/>
                  </a:cubicBezTo>
                  <a:cubicBezTo>
                    <a:pt x="282" y="167"/>
                    <a:pt x="315" y="200"/>
                    <a:pt x="315" y="241"/>
                  </a:cubicBezTo>
                  <a:cubicBezTo>
                    <a:pt x="315" y="285"/>
                    <a:pt x="282" y="317"/>
                    <a:pt x="239" y="31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2" name="Freeform 6"/>
            <p:cNvSpPr>
              <a:spLocks noEditPoints="1"/>
            </p:cNvSpPr>
            <p:nvPr/>
          </p:nvSpPr>
          <p:spPr bwMode="auto">
            <a:xfrm>
              <a:off x="6687969" y="5923397"/>
              <a:ext cx="135302" cy="136017"/>
            </a:xfrm>
            <a:custGeom>
              <a:avLst/>
              <a:gdLst>
                <a:gd name="T0" fmla="*/ 239 w 480"/>
                <a:gd name="T1" fmla="*/ 0 h 482"/>
                <a:gd name="T2" fmla="*/ 0 w 480"/>
                <a:gd name="T3" fmla="*/ 241 h 482"/>
                <a:gd name="T4" fmla="*/ 239 w 480"/>
                <a:gd name="T5" fmla="*/ 482 h 482"/>
                <a:gd name="T6" fmla="*/ 480 w 480"/>
                <a:gd name="T7" fmla="*/ 241 h 482"/>
                <a:gd name="T8" fmla="*/ 239 w 480"/>
                <a:gd name="T9" fmla="*/ 0 h 482"/>
                <a:gd name="T10" fmla="*/ 239 w 480"/>
                <a:gd name="T11" fmla="*/ 317 h 482"/>
                <a:gd name="T12" fmla="*/ 165 w 480"/>
                <a:gd name="T13" fmla="*/ 241 h 482"/>
                <a:gd name="T14" fmla="*/ 239 w 480"/>
                <a:gd name="T15" fmla="*/ 167 h 482"/>
                <a:gd name="T16" fmla="*/ 315 w 480"/>
                <a:gd name="T17" fmla="*/ 241 h 482"/>
                <a:gd name="T18" fmla="*/ 239 w 480"/>
                <a:gd name="T19" fmla="*/ 31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2">
                  <a:moveTo>
                    <a:pt x="239" y="0"/>
                  </a:moveTo>
                  <a:cubicBezTo>
                    <a:pt x="107" y="0"/>
                    <a:pt x="0" y="109"/>
                    <a:pt x="0" y="241"/>
                  </a:cubicBezTo>
                  <a:cubicBezTo>
                    <a:pt x="0" y="375"/>
                    <a:pt x="107" y="482"/>
                    <a:pt x="239" y="482"/>
                  </a:cubicBezTo>
                  <a:cubicBezTo>
                    <a:pt x="373" y="482"/>
                    <a:pt x="480" y="375"/>
                    <a:pt x="480" y="241"/>
                  </a:cubicBezTo>
                  <a:cubicBezTo>
                    <a:pt x="480" y="109"/>
                    <a:pt x="373" y="0"/>
                    <a:pt x="239" y="0"/>
                  </a:cubicBezTo>
                  <a:close/>
                  <a:moveTo>
                    <a:pt x="239" y="317"/>
                  </a:moveTo>
                  <a:cubicBezTo>
                    <a:pt x="198" y="317"/>
                    <a:pt x="165" y="285"/>
                    <a:pt x="165" y="241"/>
                  </a:cubicBezTo>
                  <a:cubicBezTo>
                    <a:pt x="165" y="200"/>
                    <a:pt x="198" y="167"/>
                    <a:pt x="239" y="167"/>
                  </a:cubicBezTo>
                  <a:cubicBezTo>
                    <a:pt x="282" y="167"/>
                    <a:pt x="315" y="200"/>
                    <a:pt x="315" y="241"/>
                  </a:cubicBezTo>
                  <a:cubicBezTo>
                    <a:pt x="315" y="285"/>
                    <a:pt x="282" y="317"/>
                    <a:pt x="239" y="31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3" name="Freeform 7"/>
            <p:cNvSpPr>
              <a:spLocks noEditPoints="1"/>
            </p:cNvSpPr>
            <p:nvPr/>
          </p:nvSpPr>
          <p:spPr bwMode="auto">
            <a:xfrm>
              <a:off x="6223293" y="5660542"/>
              <a:ext cx="712153" cy="335095"/>
            </a:xfrm>
            <a:custGeom>
              <a:avLst/>
              <a:gdLst>
                <a:gd name="T0" fmla="*/ 2452 w 2526"/>
                <a:gd name="T1" fmla="*/ 873 h 1188"/>
                <a:gd name="T2" fmla="*/ 2364 w 2526"/>
                <a:gd name="T3" fmla="*/ 553 h 1188"/>
                <a:gd name="T4" fmla="*/ 1669 w 2526"/>
                <a:gd name="T5" fmla="*/ 0 h 1188"/>
                <a:gd name="T6" fmla="*/ 74 w 2526"/>
                <a:gd name="T7" fmla="*/ 123 h 1188"/>
                <a:gd name="T8" fmla="*/ 63 w 2526"/>
                <a:gd name="T9" fmla="*/ 873 h 1188"/>
                <a:gd name="T10" fmla="*/ 0 w 2526"/>
                <a:gd name="T11" fmla="*/ 985 h 1188"/>
                <a:gd name="T12" fmla="*/ 74 w 2526"/>
                <a:gd name="T13" fmla="*/ 1048 h 1188"/>
                <a:gd name="T14" fmla="*/ 198 w 2526"/>
                <a:gd name="T15" fmla="*/ 1188 h 1188"/>
                <a:gd name="T16" fmla="*/ 291 w 2526"/>
                <a:gd name="T17" fmla="*/ 1171 h 1188"/>
                <a:gd name="T18" fmla="*/ 858 w 2526"/>
                <a:gd name="T19" fmla="*/ 1171 h 1188"/>
                <a:gd name="T20" fmla="*/ 1606 w 2526"/>
                <a:gd name="T21" fmla="*/ 1188 h 1188"/>
                <a:gd name="T22" fmla="*/ 1888 w 2526"/>
                <a:gd name="T23" fmla="*/ 887 h 1188"/>
                <a:gd name="T24" fmla="*/ 2173 w 2526"/>
                <a:gd name="T25" fmla="*/ 1188 h 1188"/>
                <a:gd name="T26" fmla="*/ 2452 w 2526"/>
                <a:gd name="T27" fmla="*/ 1062 h 1188"/>
                <a:gd name="T28" fmla="*/ 2463 w 2526"/>
                <a:gd name="T29" fmla="*/ 1048 h 1188"/>
                <a:gd name="T30" fmla="*/ 2526 w 2526"/>
                <a:gd name="T31" fmla="*/ 936 h 1188"/>
                <a:gd name="T32" fmla="*/ 828 w 2526"/>
                <a:gd name="T33" fmla="*/ 482 h 1188"/>
                <a:gd name="T34" fmla="*/ 652 w 2526"/>
                <a:gd name="T35" fmla="*/ 531 h 1188"/>
                <a:gd name="T36" fmla="*/ 603 w 2526"/>
                <a:gd name="T37" fmla="*/ 706 h 1188"/>
                <a:gd name="T38" fmla="*/ 494 w 2526"/>
                <a:gd name="T39" fmla="*/ 657 h 1188"/>
                <a:gd name="T40" fmla="*/ 370 w 2526"/>
                <a:gd name="T41" fmla="*/ 531 h 1188"/>
                <a:gd name="T42" fmla="*/ 321 w 2526"/>
                <a:gd name="T43" fmla="*/ 421 h 1188"/>
                <a:gd name="T44" fmla="*/ 494 w 2526"/>
                <a:gd name="T45" fmla="*/ 372 h 1188"/>
                <a:gd name="T46" fmla="*/ 543 w 2526"/>
                <a:gd name="T47" fmla="*/ 197 h 1188"/>
                <a:gd name="T48" fmla="*/ 652 w 2526"/>
                <a:gd name="T49" fmla="*/ 246 h 1188"/>
                <a:gd name="T50" fmla="*/ 778 w 2526"/>
                <a:gd name="T51" fmla="*/ 372 h 1188"/>
                <a:gd name="T52" fmla="*/ 828 w 2526"/>
                <a:gd name="T53" fmla="*/ 482 h 1188"/>
                <a:gd name="T54" fmla="*/ 2066 w 2526"/>
                <a:gd name="T55" fmla="*/ 493 h 1188"/>
                <a:gd name="T56" fmla="*/ 1419 w 2526"/>
                <a:gd name="T57" fmla="*/ 432 h 1188"/>
                <a:gd name="T58" fmla="*/ 1480 w 2526"/>
                <a:gd name="T59" fmla="*/ 88 h 1188"/>
                <a:gd name="T60" fmla="*/ 1822 w 2526"/>
                <a:gd name="T61" fmla="*/ 151 h 1188"/>
                <a:gd name="T62" fmla="*/ 2066 w 2526"/>
                <a:gd name="T63" fmla="*/ 493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6" h="1188">
                  <a:moveTo>
                    <a:pt x="2463" y="873"/>
                  </a:moveTo>
                  <a:cubicBezTo>
                    <a:pt x="2452" y="873"/>
                    <a:pt x="2452" y="873"/>
                    <a:pt x="2452" y="873"/>
                  </a:cubicBezTo>
                  <a:cubicBezTo>
                    <a:pt x="2452" y="763"/>
                    <a:pt x="2452" y="763"/>
                    <a:pt x="2452" y="763"/>
                  </a:cubicBezTo>
                  <a:cubicBezTo>
                    <a:pt x="2452" y="695"/>
                    <a:pt x="2411" y="602"/>
                    <a:pt x="2364" y="553"/>
                  </a:cubicBezTo>
                  <a:cubicBezTo>
                    <a:pt x="1882" y="88"/>
                    <a:pt x="1882" y="88"/>
                    <a:pt x="1882" y="88"/>
                  </a:cubicBezTo>
                  <a:cubicBezTo>
                    <a:pt x="1833" y="38"/>
                    <a:pt x="1737" y="0"/>
                    <a:pt x="1669" y="0"/>
                  </a:cubicBezTo>
                  <a:cubicBezTo>
                    <a:pt x="198" y="0"/>
                    <a:pt x="198" y="0"/>
                    <a:pt x="198" y="0"/>
                  </a:cubicBezTo>
                  <a:cubicBezTo>
                    <a:pt x="129" y="0"/>
                    <a:pt x="74" y="55"/>
                    <a:pt x="74" y="123"/>
                  </a:cubicBezTo>
                  <a:cubicBezTo>
                    <a:pt x="74" y="873"/>
                    <a:pt x="74" y="873"/>
                    <a:pt x="74" y="873"/>
                  </a:cubicBezTo>
                  <a:cubicBezTo>
                    <a:pt x="63" y="873"/>
                    <a:pt x="63" y="873"/>
                    <a:pt x="63" y="873"/>
                  </a:cubicBezTo>
                  <a:cubicBezTo>
                    <a:pt x="28" y="873"/>
                    <a:pt x="0" y="903"/>
                    <a:pt x="0" y="936"/>
                  </a:cubicBezTo>
                  <a:cubicBezTo>
                    <a:pt x="0" y="985"/>
                    <a:pt x="0" y="985"/>
                    <a:pt x="0" y="985"/>
                  </a:cubicBezTo>
                  <a:cubicBezTo>
                    <a:pt x="0" y="1018"/>
                    <a:pt x="28" y="1048"/>
                    <a:pt x="63" y="1048"/>
                  </a:cubicBezTo>
                  <a:cubicBezTo>
                    <a:pt x="74" y="1048"/>
                    <a:pt x="74" y="1048"/>
                    <a:pt x="74" y="1048"/>
                  </a:cubicBezTo>
                  <a:cubicBezTo>
                    <a:pt x="74" y="1062"/>
                    <a:pt x="74" y="1062"/>
                    <a:pt x="74" y="1062"/>
                  </a:cubicBezTo>
                  <a:cubicBezTo>
                    <a:pt x="74" y="1130"/>
                    <a:pt x="129" y="1188"/>
                    <a:pt x="198" y="1188"/>
                  </a:cubicBezTo>
                  <a:cubicBezTo>
                    <a:pt x="291" y="1188"/>
                    <a:pt x="291" y="1188"/>
                    <a:pt x="291" y="1188"/>
                  </a:cubicBezTo>
                  <a:cubicBezTo>
                    <a:pt x="291" y="1182"/>
                    <a:pt x="291" y="1177"/>
                    <a:pt x="291" y="1171"/>
                  </a:cubicBezTo>
                  <a:cubicBezTo>
                    <a:pt x="291" y="1015"/>
                    <a:pt x="417" y="887"/>
                    <a:pt x="573" y="887"/>
                  </a:cubicBezTo>
                  <a:cubicBezTo>
                    <a:pt x="732" y="887"/>
                    <a:pt x="858" y="1015"/>
                    <a:pt x="858" y="1171"/>
                  </a:cubicBezTo>
                  <a:cubicBezTo>
                    <a:pt x="858" y="1177"/>
                    <a:pt x="858" y="1182"/>
                    <a:pt x="858" y="1188"/>
                  </a:cubicBezTo>
                  <a:cubicBezTo>
                    <a:pt x="1606" y="1188"/>
                    <a:pt x="1606" y="1188"/>
                    <a:pt x="1606" y="1188"/>
                  </a:cubicBezTo>
                  <a:cubicBezTo>
                    <a:pt x="1606" y="1182"/>
                    <a:pt x="1606" y="1177"/>
                    <a:pt x="1606" y="1171"/>
                  </a:cubicBezTo>
                  <a:cubicBezTo>
                    <a:pt x="1606" y="1015"/>
                    <a:pt x="1732" y="887"/>
                    <a:pt x="1888" y="887"/>
                  </a:cubicBezTo>
                  <a:cubicBezTo>
                    <a:pt x="2047" y="887"/>
                    <a:pt x="2173" y="1015"/>
                    <a:pt x="2173" y="1171"/>
                  </a:cubicBezTo>
                  <a:cubicBezTo>
                    <a:pt x="2173" y="1177"/>
                    <a:pt x="2173" y="1182"/>
                    <a:pt x="2173" y="1188"/>
                  </a:cubicBezTo>
                  <a:cubicBezTo>
                    <a:pt x="2329" y="1188"/>
                    <a:pt x="2329" y="1188"/>
                    <a:pt x="2329" y="1188"/>
                  </a:cubicBezTo>
                  <a:cubicBezTo>
                    <a:pt x="2397" y="1188"/>
                    <a:pt x="2452" y="1130"/>
                    <a:pt x="2452" y="1062"/>
                  </a:cubicBezTo>
                  <a:cubicBezTo>
                    <a:pt x="2452" y="1048"/>
                    <a:pt x="2452" y="1048"/>
                    <a:pt x="2452" y="1048"/>
                  </a:cubicBezTo>
                  <a:cubicBezTo>
                    <a:pt x="2463" y="1048"/>
                    <a:pt x="2463" y="1048"/>
                    <a:pt x="2463" y="1048"/>
                  </a:cubicBezTo>
                  <a:cubicBezTo>
                    <a:pt x="2499" y="1048"/>
                    <a:pt x="2526" y="1018"/>
                    <a:pt x="2526" y="985"/>
                  </a:cubicBezTo>
                  <a:cubicBezTo>
                    <a:pt x="2526" y="936"/>
                    <a:pt x="2526" y="936"/>
                    <a:pt x="2526" y="936"/>
                  </a:cubicBezTo>
                  <a:cubicBezTo>
                    <a:pt x="2526" y="903"/>
                    <a:pt x="2499" y="873"/>
                    <a:pt x="2463" y="873"/>
                  </a:cubicBezTo>
                  <a:close/>
                  <a:moveTo>
                    <a:pt x="828" y="482"/>
                  </a:moveTo>
                  <a:cubicBezTo>
                    <a:pt x="828" y="509"/>
                    <a:pt x="806" y="531"/>
                    <a:pt x="778" y="531"/>
                  </a:cubicBezTo>
                  <a:cubicBezTo>
                    <a:pt x="652" y="531"/>
                    <a:pt x="652" y="531"/>
                    <a:pt x="652" y="531"/>
                  </a:cubicBezTo>
                  <a:cubicBezTo>
                    <a:pt x="652" y="657"/>
                    <a:pt x="652" y="657"/>
                    <a:pt x="652" y="657"/>
                  </a:cubicBezTo>
                  <a:cubicBezTo>
                    <a:pt x="652" y="684"/>
                    <a:pt x="630" y="706"/>
                    <a:pt x="603" y="706"/>
                  </a:cubicBezTo>
                  <a:cubicBezTo>
                    <a:pt x="543" y="706"/>
                    <a:pt x="543" y="706"/>
                    <a:pt x="543" y="706"/>
                  </a:cubicBezTo>
                  <a:cubicBezTo>
                    <a:pt x="515" y="706"/>
                    <a:pt x="494" y="684"/>
                    <a:pt x="494" y="657"/>
                  </a:cubicBezTo>
                  <a:cubicBezTo>
                    <a:pt x="494" y="531"/>
                    <a:pt x="494" y="531"/>
                    <a:pt x="494" y="531"/>
                  </a:cubicBezTo>
                  <a:cubicBezTo>
                    <a:pt x="370" y="531"/>
                    <a:pt x="370" y="531"/>
                    <a:pt x="370" y="531"/>
                  </a:cubicBezTo>
                  <a:cubicBezTo>
                    <a:pt x="343" y="531"/>
                    <a:pt x="321" y="509"/>
                    <a:pt x="321" y="482"/>
                  </a:cubicBezTo>
                  <a:cubicBezTo>
                    <a:pt x="321" y="421"/>
                    <a:pt x="321" y="421"/>
                    <a:pt x="321" y="421"/>
                  </a:cubicBezTo>
                  <a:cubicBezTo>
                    <a:pt x="321" y="394"/>
                    <a:pt x="343" y="372"/>
                    <a:pt x="370" y="372"/>
                  </a:cubicBezTo>
                  <a:cubicBezTo>
                    <a:pt x="494" y="372"/>
                    <a:pt x="494" y="372"/>
                    <a:pt x="494" y="372"/>
                  </a:cubicBezTo>
                  <a:cubicBezTo>
                    <a:pt x="494" y="246"/>
                    <a:pt x="494" y="246"/>
                    <a:pt x="494" y="246"/>
                  </a:cubicBezTo>
                  <a:cubicBezTo>
                    <a:pt x="494" y="219"/>
                    <a:pt x="515" y="197"/>
                    <a:pt x="543" y="197"/>
                  </a:cubicBezTo>
                  <a:cubicBezTo>
                    <a:pt x="603" y="197"/>
                    <a:pt x="603" y="197"/>
                    <a:pt x="603" y="197"/>
                  </a:cubicBezTo>
                  <a:cubicBezTo>
                    <a:pt x="630" y="197"/>
                    <a:pt x="652" y="219"/>
                    <a:pt x="652" y="246"/>
                  </a:cubicBezTo>
                  <a:cubicBezTo>
                    <a:pt x="652" y="372"/>
                    <a:pt x="652" y="372"/>
                    <a:pt x="652" y="372"/>
                  </a:cubicBezTo>
                  <a:cubicBezTo>
                    <a:pt x="778" y="372"/>
                    <a:pt x="778" y="372"/>
                    <a:pt x="778" y="372"/>
                  </a:cubicBezTo>
                  <a:cubicBezTo>
                    <a:pt x="806" y="372"/>
                    <a:pt x="828" y="394"/>
                    <a:pt x="828" y="421"/>
                  </a:cubicBezTo>
                  <a:cubicBezTo>
                    <a:pt x="828" y="482"/>
                    <a:pt x="828" y="482"/>
                    <a:pt x="828" y="482"/>
                  </a:cubicBezTo>
                  <a:cubicBezTo>
                    <a:pt x="828" y="482"/>
                    <a:pt x="828" y="482"/>
                    <a:pt x="828" y="482"/>
                  </a:cubicBezTo>
                  <a:close/>
                  <a:moveTo>
                    <a:pt x="2066" y="493"/>
                  </a:moveTo>
                  <a:cubicBezTo>
                    <a:pt x="2028" y="493"/>
                    <a:pt x="1480" y="493"/>
                    <a:pt x="1480" y="493"/>
                  </a:cubicBezTo>
                  <a:cubicBezTo>
                    <a:pt x="1447" y="493"/>
                    <a:pt x="1419" y="465"/>
                    <a:pt x="1419" y="432"/>
                  </a:cubicBezTo>
                  <a:cubicBezTo>
                    <a:pt x="1419" y="151"/>
                    <a:pt x="1419" y="151"/>
                    <a:pt x="1419" y="151"/>
                  </a:cubicBezTo>
                  <a:cubicBezTo>
                    <a:pt x="1419" y="115"/>
                    <a:pt x="1447" y="88"/>
                    <a:pt x="1480" y="88"/>
                  </a:cubicBezTo>
                  <a:cubicBezTo>
                    <a:pt x="1669" y="88"/>
                    <a:pt x="1669" y="88"/>
                    <a:pt x="1669" y="88"/>
                  </a:cubicBezTo>
                  <a:cubicBezTo>
                    <a:pt x="1715" y="88"/>
                    <a:pt x="1789" y="118"/>
                    <a:pt x="1822" y="151"/>
                  </a:cubicBezTo>
                  <a:cubicBezTo>
                    <a:pt x="1822" y="151"/>
                    <a:pt x="2058" y="378"/>
                    <a:pt x="2088" y="408"/>
                  </a:cubicBezTo>
                  <a:cubicBezTo>
                    <a:pt x="2126" y="443"/>
                    <a:pt x="2107" y="493"/>
                    <a:pt x="2066" y="493"/>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4" name="Freeform 8"/>
            <p:cNvSpPr>
              <a:spLocks/>
            </p:cNvSpPr>
            <p:nvPr/>
          </p:nvSpPr>
          <p:spPr bwMode="auto">
            <a:xfrm>
              <a:off x="6618828" y="5602130"/>
              <a:ext cx="49352" cy="45418"/>
            </a:xfrm>
            <a:custGeom>
              <a:avLst/>
              <a:gdLst>
                <a:gd name="T0" fmla="*/ 175 w 175"/>
                <a:gd name="T1" fmla="*/ 87 h 161"/>
                <a:gd name="T2" fmla="*/ 88 w 175"/>
                <a:gd name="T3" fmla="*/ 0 h 161"/>
                <a:gd name="T4" fmla="*/ 0 w 175"/>
                <a:gd name="T5" fmla="*/ 87 h 161"/>
                <a:gd name="T6" fmla="*/ 0 w 175"/>
                <a:gd name="T7" fmla="*/ 161 h 161"/>
                <a:gd name="T8" fmla="*/ 175 w 175"/>
                <a:gd name="T9" fmla="*/ 161 h 161"/>
                <a:gd name="T10" fmla="*/ 175 w 175"/>
                <a:gd name="T11" fmla="*/ 87 h 161"/>
                <a:gd name="T12" fmla="*/ 175 w 175"/>
                <a:gd name="T13" fmla="*/ 87 h 161"/>
              </a:gdLst>
              <a:ahLst/>
              <a:cxnLst>
                <a:cxn ang="0">
                  <a:pos x="T0" y="T1"/>
                </a:cxn>
                <a:cxn ang="0">
                  <a:pos x="T2" y="T3"/>
                </a:cxn>
                <a:cxn ang="0">
                  <a:pos x="T4" y="T5"/>
                </a:cxn>
                <a:cxn ang="0">
                  <a:pos x="T6" y="T7"/>
                </a:cxn>
                <a:cxn ang="0">
                  <a:pos x="T8" y="T9"/>
                </a:cxn>
                <a:cxn ang="0">
                  <a:pos x="T10" y="T11"/>
                </a:cxn>
                <a:cxn ang="0">
                  <a:pos x="T12" y="T13"/>
                </a:cxn>
              </a:cxnLst>
              <a:rect l="0" t="0" r="r" b="b"/>
              <a:pathLst>
                <a:path w="175" h="161">
                  <a:moveTo>
                    <a:pt x="175" y="87"/>
                  </a:moveTo>
                  <a:cubicBezTo>
                    <a:pt x="175" y="38"/>
                    <a:pt x="137" y="0"/>
                    <a:pt x="88" y="0"/>
                  </a:cubicBezTo>
                  <a:cubicBezTo>
                    <a:pt x="39" y="0"/>
                    <a:pt x="0" y="38"/>
                    <a:pt x="0" y="87"/>
                  </a:cubicBezTo>
                  <a:cubicBezTo>
                    <a:pt x="0" y="161"/>
                    <a:pt x="0" y="161"/>
                    <a:pt x="0" y="161"/>
                  </a:cubicBezTo>
                  <a:cubicBezTo>
                    <a:pt x="175" y="161"/>
                    <a:pt x="175" y="161"/>
                    <a:pt x="175" y="161"/>
                  </a:cubicBezTo>
                  <a:cubicBezTo>
                    <a:pt x="175" y="87"/>
                    <a:pt x="175" y="87"/>
                    <a:pt x="175" y="87"/>
                  </a:cubicBezTo>
                  <a:cubicBezTo>
                    <a:pt x="175" y="87"/>
                    <a:pt x="175" y="87"/>
                    <a:pt x="175" y="8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5" name="Rectangle 44"/>
            <p:cNvSpPr/>
            <p:nvPr/>
          </p:nvSpPr>
          <p:spPr bwMode="auto">
            <a:xfrm>
              <a:off x="6276975" y="5711316"/>
              <a:ext cx="209550" cy="162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p:cNvCxnSpPr>
            <a:stCxn id="38" idx="11"/>
            <a:endCxn id="44" idx="1"/>
          </p:cNvCxnSpPr>
          <p:nvPr/>
        </p:nvCxnSpPr>
        <p:spPr>
          <a:xfrm flipH="1">
            <a:off x="6643645" y="2921145"/>
            <a:ext cx="675379" cy="2680985"/>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9"/>
            <a:endCxn id="32" idx="1"/>
          </p:cNvCxnSpPr>
          <p:nvPr/>
        </p:nvCxnSpPr>
        <p:spPr>
          <a:xfrm>
            <a:off x="8174399" y="2921145"/>
            <a:ext cx="1134315" cy="2068688"/>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894797" y="2742118"/>
            <a:ext cx="1725005" cy="648159"/>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9" idx="8"/>
          </p:cNvCxnSpPr>
          <p:nvPr/>
        </p:nvCxnSpPr>
        <p:spPr>
          <a:xfrm>
            <a:off x="8640851" y="2921145"/>
            <a:ext cx="667863" cy="578670"/>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8" idx="15"/>
            <a:endCxn id="69" idx="3"/>
          </p:cNvCxnSpPr>
          <p:nvPr/>
        </p:nvCxnSpPr>
        <p:spPr>
          <a:xfrm flipH="1">
            <a:off x="3162288" y="2921145"/>
            <a:ext cx="3931013" cy="2625050"/>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9" idx="6"/>
          </p:cNvCxnSpPr>
          <p:nvPr/>
        </p:nvCxnSpPr>
        <p:spPr>
          <a:xfrm>
            <a:off x="8762738" y="2364993"/>
            <a:ext cx="1628824" cy="117999"/>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65"/>
          <p:cNvSpPr>
            <a:spLocks noChangeAspect="1"/>
          </p:cNvSpPr>
          <p:nvPr/>
        </p:nvSpPr>
        <p:spPr bwMode="black">
          <a:xfrm>
            <a:off x="10559519" y="2364993"/>
            <a:ext cx="428908" cy="399761"/>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ChangeAspect="1"/>
          </p:cNvSpPr>
          <p:nvPr/>
        </p:nvSpPr>
        <p:spPr bwMode="black">
          <a:xfrm flipH="1">
            <a:off x="10607690" y="3399012"/>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68" name="TextBox 67"/>
          <p:cNvSpPr txBox="1"/>
          <p:nvPr/>
        </p:nvSpPr>
        <p:spPr>
          <a:xfrm>
            <a:off x="9328455" y="3344877"/>
            <a:ext cx="35223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tx2"/>
                </a:solidFill>
              </a:rPr>
              <a:t>$</a:t>
            </a:r>
          </a:p>
        </p:txBody>
      </p:sp>
      <p:sp>
        <p:nvSpPr>
          <p:cNvPr id="69" name="Rectangle 12"/>
          <p:cNvSpPr>
            <a:spLocks noChangeArrowheads="1"/>
          </p:cNvSpPr>
          <p:nvPr/>
        </p:nvSpPr>
        <p:spPr bwMode="auto">
          <a:xfrm>
            <a:off x="510528" y="5066914"/>
            <a:ext cx="2651760" cy="95856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0" name="Rectangle 13"/>
          <p:cNvSpPr>
            <a:spLocks noChangeArrowheads="1"/>
          </p:cNvSpPr>
          <p:nvPr/>
        </p:nvSpPr>
        <p:spPr bwMode="auto">
          <a:xfrm>
            <a:off x="471044" y="5037301"/>
            <a:ext cx="265176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3" name="Rectangle 16"/>
          <p:cNvSpPr>
            <a:spLocks noChangeArrowheads="1"/>
          </p:cNvSpPr>
          <p:nvPr/>
        </p:nvSpPr>
        <p:spPr bwMode="auto">
          <a:xfrm>
            <a:off x="586203" y="5149170"/>
            <a:ext cx="2468880" cy="101999"/>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4" name="Rectangle 17"/>
          <p:cNvSpPr>
            <a:spLocks noChangeArrowheads="1"/>
          </p:cNvSpPr>
          <p:nvPr/>
        </p:nvSpPr>
        <p:spPr bwMode="auto">
          <a:xfrm>
            <a:off x="586203" y="5321360"/>
            <a:ext cx="24688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5" name="Rectangle 18"/>
          <p:cNvSpPr>
            <a:spLocks noChangeArrowheads="1"/>
          </p:cNvSpPr>
          <p:nvPr/>
        </p:nvSpPr>
        <p:spPr bwMode="auto">
          <a:xfrm>
            <a:off x="586203" y="5495743"/>
            <a:ext cx="2468880"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6" name="Rectangle 19"/>
          <p:cNvSpPr>
            <a:spLocks noChangeArrowheads="1"/>
          </p:cNvSpPr>
          <p:nvPr/>
        </p:nvSpPr>
        <p:spPr bwMode="auto">
          <a:xfrm>
            <a:off x="586203" y="5667934"/>
            <a:ext cx="24688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7" name="Rectangle 14"/>
          <p:cNvSpPr>
            <a:spLocks noChangeArrowheads="1"/>
          </p:cNvSpPr>
          <p:nvPr/>
        </p:nvSpPr>
        <p:spPr bwMode="auto">
          <a:xfrm>
            <a:off x="2712151" y="5800717"/>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8" name="Rectangle 15"/>
          <p:cNvSpPr>
            <a:spLocks noChangeArrowheads="1"/>
          </p:cNvSpPr>
          <p:nvPr/>
        </p:nvSpPr>
        <p:spPr bwMode="auto">
          <a:xfrm>
            <a:off x="2536670" y="5800717"/>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9" name="Rectangle 24"/>
          <p:cNvSpPr>
            <a:spLocks noChangeArrowheads="1"/>
          </p:cNvSpPr>
          <p:nvPr/>
        </p:nvSpPr>
        <p:spPr bwMode="auto">
          <a:xfrm>
            <a:off x="386204" y="6011870"/>
            <a:ext cx="2926080" cy="48257"/>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cxnSp>
        <p:nvCxnSpPr>
          <p:cNvPr id="82" name="Straight Connector 81"/>
          <p:cNvCxnSpPr/>
          <p:nvPr/>
        </p:nvCxnSpPr>
        <p:spPr>
          <a:xfrm flipH="1">
            <a:off x="712529" y="4763004"/>
            <a:ext cx="316173" cy="27189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auto">
          <a:xfrm>
            <a:off x="829237" y="4586903"/>
            <a:ext cx="2089276" cy="448480"/>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latin typeface="Arial Black" panose="020B0A04020102020204" pitchFamily="34" charset="0"/>
                <a:ea typeface="Segoe UI" pitchFamily="34" charset="0"/>
                <a:cs typeface="Segoe UI" pitchFamily="34" charset="0"/>
              </a:rPr>
              <a:t>HVAC</a:t>
            </a:r>
          </a:p>
        </p:txBody>
      </p:sp>
      <p:cxnSp>
        <p:nvCxnSpPr>
          <p:cNvPr id="85" name="Straight Connector 84"/>
          <p:cNvCxnSpPr>
            <a:stCxn id="80" idx="3"/>
          </p:cNvCxnSpPr>
          <p:nvPr/>
        </p:nvCxnSpPr>
        <p:spPr>
          <a:xfrm>
            <a:off x="2918513" y="4811143"/>
            <a:ext cx="173977" cy="27627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9" name="Picture 2" descr="https://www.wifipineapple.com/assets/img/icons/flat/intercept.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85350" y="2883213"/>
            <a:ext cx="826437" cy="826437"/>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p:cNvCxnSpPr>
            <a:stCxn id="89" idx="2"/>
          </p:cNvCxnSpPr>
          <p:nvPr/>
        </p:nvCxnSpPr>
        <p:spPr>
          <a:xfrm>
            <a:off x="1698569" y="3709650"/>
            <a:ext cx="0" cy="877253"/>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3166791" y="2889263"/>
            <a:ext cx="3620089" cy="2432097"/>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Freeform 70"/>
          <p:cNvSpPr>
            <a:spLocks noChangeAspect="1"/>
          </p:cNvSpPr>
          <p:nvPr/>
        </p:nvSpPr>
        <p:spPr bwMode="black">
          <a:xfrm>
            <a:off x="1881096" y="4063749"/>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70"/>
          <p:cNvSpPr>
            <a:spLocks noChangeAspect="1"/>
          </p:cNvSpPr>
          <p:nvPr/>
        </p:nvSpPr>
        <p:spPr bwMode="black">
          <a:xfrm>
            <a:off x="6454470" y="2522550"/>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2151777" y="2885211"/>
            <a:ext cx="3067050"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Hackers steal HVAC passwords from vendor, then break into Target’s network.</a:t>
            </a:r>
          </a:p>
        </p:txBody>
      </p:sp>
      <p:sp>
        <p:nvSpPr>
          <p:cNvPr id="99" name="TextBox 98"/>
          <p:cNvSpPr txBox="1"/>
          <p:nvPr/>
        </p:nvSpPr>
        <p:spPr>
          <a:xfrm>
            <a:off x="9422932" y="3854900"/>
            <a:ext cx="2769068"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Hackers able to steal credit card information from Target customers </a:t>
            </a:r>
          </a:p>
        </p:txBody>
      </p:sp>
      <p:cxnSp>
        <p:nvCxnSpPr>
          <p:cNvPr id="100" name="Straight Arrow Connector 99"/>
          <p:cNvCxnSpPr>
            <a:endCxn id="68" idx="1"/>
          </p:cNvCxnSpPr>
          <p:nvPr/>
        </p:nvCxnSpPr>
        <p:spPr>
          <a:xfrm>
            <a:off x="8574907" y="3027673"/>
            <a:ext cx="753548" cy="714236"/>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0051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Origins of the cloud</a:t>
            </a:r>
          </a:p>
        </p:txBody>
      </p:sp>
      <p:sp>
        <p:nvSpPr>
          <p:cNvPr id="3" name="TextBox 2"/>
          <p:cNvSpPr txBox="1"/>
          <p:nvPr/>
        </p:nvSpPr>
        <p:spPr>
          <a:xfrm>
            <a:off x="269240" y="963385"/>
            <a:ext cx="1152249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The goal of the cloud was to connect people and data from anywhere in the world at any time</a:t>
            </a:r>
            <a:endParaRPr lang="en-US" sz="2000" dirty="0">
              <a:gradFill>
                <a:gsLst>
                  <a:gs pos="2917">
                    <a:schemeClr val="tx1"/>
                  </a:gs>
                  <a:gs pos="30000">
                    <a:schemeClr val="tx1"/>
                  </a:gs>
                </a:gsLst>
                <a:lin ang="5400000" scaled="0"/>
              </a:gradFill>
              <a:latin typeface="+mj-lt"/>
            </a:endParaRPr>
          </a:p>
        </p:txBody>
      </p:sp>
      <p:sp>
        <p:nvSpPr>
          <p:cNvPr id="4" name="Freeform 14"/>
          <p:cNvSpPr>
            <a:spLocks noEditPoints="1"/>
          </p:cNvSpPr>
          <p:nvPr/>
        </p:nvSpPr>
        <p:spPr bwMode="auto">
          <a:xfrm>
            <a:off x="399879"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 name="Freeform 14"/>
          <p:cNvSpPr>
            <a:spLocks noEditPoints="1"/>
          </p:cNvSpPr>
          <p:nvPr/>
        </p:nvSpPr>
        <p:spPr bwMode="auto">
          <a:xfrm>
            <a:off x="1140531"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 name="Freeform 14"/>
          <p:cNvSpPr>
            <a:spLocks noEditPoints="1"/>
          </p:cNvSpPr>
          <p:nvPr/>
        </p:nvSpPr>
        <p:spPr bwMode="auto">
          <a:xfrm>
            <a:off x="1881183"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 name="Freeform 14"/>
          <p:cNvSpPr>
            <a:spLocks noEditPoints="1"/>
          </p:cNvSpPr>
          <p:nvPr/>
        </p:nvSpPr>
        <p:spPr bwMode="auto">
          <a:xfrm>
            <a:off x="2621835"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 name="Freeform 14"/>
          <p:cNvSpPr>
            <a:spLocks noEditPoints="1"/>
          </p:cNvSpPr>
          <p:nvPr/>
        </p:nvSpPr>
        <p:spPr bwMode="auto">
          <a:xfrm>
            <a:off x="3362486"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 name="Freeform 14"/>
          <p:cNvSpPr>
            <a:spLocks noEditPoints="1"/>
          </p:cNvSpPr>
          <p:nvPr/>
        </p:nvSpPr>
        <p:spPr bwMode="auto">
          <a:xfrm>
            <a:off x="399879"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0" name="Freeform 14"/>
          <p:cNvSpPr>
            <a:spLocks noEditPoints="1"/>
          </p:cNvSpPr>
          <p:nvPr/>
        </p:nvSpPr>
        <p:spPr bwMode="auto">
          <a:xfrm>
            <a:off x="1140531"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1" name="Freeform 14"/>
          <p:cNvSpPr>
            <a:spLocks noEditPoints="1"/>
          </p:cNvSpPr>
          <p:nvPr/>
        </p:nvSpPr>
        <p:spPr bwMode="auto">
          <a:xfrm>
            <a:off x="1881183"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 name="Freeform 14"/>
          <p:cNvSpPr>
            <a:spLocks noEditPoints="1"/>
          </p:cNvSpPr>
          <p:nvPr/>
        </p:nvSpPr>
        <p:spPr bwMode="auto">
          <a:xfrm>
            <a:off x="2621835"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 name="Freeform 14"/>
          <p:cNvSpPr>
            <a:spLocks noEditPoints="1"/>
          </p:cNvSpPr>
          <p:nvPr/>
        </p:nvSpPr>
        <p:spPr bwMode="auto">
          <a:xfrm>
            <a:off x="3362486"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 name="Freeform 14"/>
          <p:cNvSpPr>
            <a:spLocks noEditPoints="1"/>
          </p:cNvSpPr>
          <p:nvPr/>
        </p:nvSpPr>
        <p:spPr bwMode="auto">
          <a:xfrm>
            <a:off x="399879"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 name="Freeform 62"/>
          <p:cNvSpPr>
            <a:spLocks noEditPoints="1"/>
          </p:cNvSpPr>
          <p:nvPr/>
        </p:nvSpPr>
        <p:spPr bwMode="auto">
          <a:xfrm>
            <a:off x="1140531"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 name="Freeform 14"/>
          <p:cNvSpPr>
            <a:spLocks noEditPoints="1"/>
          </p:cNvSpPr>
          <p:nvPr/>
        </p:nvSpPr>
        <p:spPr bwMode="auto">
          <a:xfrm>
            <a:off x="1881183"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7" name="Freeform 14"/>
          <p:cNvSpPr>
            <a:spLocks noEditPoints="1"/>
          </p:cNvSpPr>
          <p:nvPr/>
        </p:nvSpPr>
        <p:spPr bwMode="auto">
          <a:xfrm>
            <a:off x="2621835"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8" name="Freeform 14"/>
          <p:cNvSpPr>
            <a:spLocks noEditPoints="1"/>
          </p:cNvSpPr>
          <p:nvPr/>
        </p:nvSpPr>
        <p:spPr bwMode="auto">
          <a:xfrm>
            <a:off x="3362486"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20" name="Straight Connector 19458"/>
          <p:cNvCxnSpPr/>
          <p:nvPr/>
        </p:nvCxnSpPr>
        <p:spPr>
          <a:xfrm>
            <a:off x="360702" y="4417279"/>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9459"/>
          <p:cNvCxnSpPr/>
          <p:nvPr/>
        </p:nvCxnSpPr>
        <p:spPr>
          <a:xfrm>
            <a:off x="360702" y="5043207"/>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9460"/>
          <p:cNvCxnSpPr/>
          <p:nvPr/>
        </p:nvCxnSpPr>
        <p:spPr>
          <a:xfrm>
            <a:off x="368398" y="5652807"/>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9461"/>
          <p:cNvCxnSpPr/>
          <p:nvPr/>
        </p:nvCxnSpPr>
        <p:spPr>
          <a:xfrm>
            <a:off x="3892833" y="4417279"/>
            <a:ext cx="0" cy="625928"/>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19462"/>
          <p:cNvCxnSpPr/>
          <p:nvPr/>
        </p:nvCxnSpPr>
        <p:spPr>
          <a:xfrm>
            <a:off x="368398" y="5043207"/>
            <a:ext cx="0" cy="625928"/>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6439" y="2368046"/>
            <a:ext cx="0" cy="374904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7340" y="2012310"/>
            <a:ext cx="3697956" cy="1126462"/>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1983</a:t>
            </a:r>
            <a:r>
              <a:rPr lang="en-US" sz="2000" dirty="0">
                <a:gradFill>
                  <a:gsLst>
                    <a:gs pos="2917">
                      <a:schemeClr val="tx1"/>
                    </a:gs>
                    <a:gs pos="30000">
                      <a:schemeClr val="tx1"/>
                    </a:gs>
                  </a:gsLst>
                  <a:lin ang="5400000" scaled="0"/>
                </a:gradFill>
                <a:latin typeface="+mj-lt"/>
              </a:rPr>
              <a:t> – CompuServe attaches computers together to create shared storage </a:t>
            </a:r>
          </a:p>
        </p:txBody>
      </p:sp>
      <p:sp>
        <p:nvSpPr>
          <p:cNvPr id="33" name="TextBox 32"/>
          <p:cNvSpPr txBox="1"/>
          <p:nvPr/>
        </p:nvSpPr>
        <p:spPr>
          <a:xfrm>
            <a:off x="4468938" y="2012310"/>
            <a:ext cx="3697956" cy="1680460"/>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1994</a:t>
            </a:r>
            <a:r>
              <a:rPr lang="en-US" sz="2000" dirty="0">
                <a:gradFill>
                  <a:gsLst>
                    <a:gs pos="2917">
                      <a:schemeClr val="tx1"/>
                    </a:gs>
                    <a:gs pos="30000">
                      <a:schemeClr val="tx1"/>
                    </a:gs>
                  </a:gsLst>
                  <a:lin ang="5400000" scaled="0"/>
                </a:gradFill>
                <a:latin typeface="+mj-lt"/>
              </a:rPr>
              <a:t> – AT&amp;T created first online-only platform for business.  Slogan was “you can think of our electronic meeting place as the cloud”</a:t>
            </a:r>
          </a:p>
        </p:txBody>
      </p:sp>
      <p:sp>
        <p:nvSpPr>
          <p:cNvPr id="34" name="TextBox 33"/>
          <p:cNvSpPr txBox="1"/>
          <p:nvPr/>
        </p:nvSpPr>
        <p:spPr>
          <a:xfrm>
            <a:off x="8456124" y="2012310"/>
            <a:ext cx="3335606" cy="1680460"/>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Today</a:t>
            </a:r>
            <a:r>
              <a:rPr lang="en-US" sz="2000" dirty="0">
                <a:gradFill>
                  <a:gsLst>
                    <a:gs pos="2917">
                      <a:schemeClr val="tx1"/>
                    </a:gs>
                    <a:gs pos="30000">
                      <a:schemeClr val="tx1"/>
                    </a:gs>
                  </a:gsLst>
                  <a:lin ang="5400000" scaled="0"/>
                </a:gradFill>
                <a:latin typeface="+mj-lt"/>
              </a:rPr>
              <a:t> – The cloud has evolved encompass much more than storage, and </a:t>
            </a:r>
            <a:r>
              <a:rPr lang="en-US" sz="2000" dirty="0">
                <a:solidFill>
                  <a:schemeClr val="tx2"/>
                </a:solidFill>
                <a:latin typeface="+mj-lt"/>
              </a:rPr>
              <a:t>cybersecurity is more important than ever.</a:t>
            </a:r>
          </a:p>
        </p:txBody>
      </p:sp>
      <p:cxnSp>
        <p:nvCxnSpPr>
          <p:cNvPr id="35" name="Straight Connector 34"/>
          <p:cNvCxnSpPr/>
          <p:nvPr/>
        </p:nvCxnSpPr>
        <p:spPr>
          <a:xfrm>
            <a:off x="8172333" y="2368046"/>
            <a:ext cx="0" cy="374904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bwMode="auto">
          <a:xfrm>
            <a:off x="388450" y="1634601"/>
            <a:ext cx="11216254"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470" name="Picture 14" descr="http://www.guidebookgallery.org/pics/tutorials/magiccap/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972" y="4042021"/>
            <a:ext cx="2996828" cy="1997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588591" y="3891029"/>
            <a:ext cx="3267790"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Microsoft Azure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Dropbox</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Pinterest</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Amazon Web Services</a:t>
            </a:r>
          </a:p>
        </p:txBody>
      </p:sp>
    </p:spTree>
    <p:extLst>
      <p:ext uri="{BB962C8B-B14F-4D97-AF65-F5344CB8AC3E}">
        <p14:creationId xmlns:p14="http://schemas.microsoft.com/office/powerpoint/2010/main" val="1984549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Today’s Cloud </a:t>
            </a:r>
            <a:r>
              <a:rPr lang="en-US" sz="4800"/>
              <a:t>addresses cybersecurity</a:t>
            </a:r>
            <a:endParaRPr lang="en-US" sz="4800" dirty="0"/>
          </a:p>
        </p:txBody>
      </p:sp>
      <p:sp>
        <p:nvSpPr>
          <p:cNvPr id="3" name="TextBox 2"/>
          <p:cNvSpPr txBox="1"/>
          <p:nvPr/>
        </p:nvSpPr>
        <p:spPr>
          <a:xfrm>
            <a:off x="269240" y="1005872"/>
            <a:ext cx="110707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 app you build in the cloud has built-in security</a:t>
            </a:r>
          </a:p>
        </p:txBody>
      </p:sp>
      <p:sp>
        <p:nvSpPr>
          <p:cNvPr id="4" name="Freeform 47"/>
          <p:cNvSpPr>
            <a:spLocks/>
          </p:cNvSpPr>
          <p:nvPr/>
        </p:nvSpPr>
        <p:spPr bwMode="auto">
          <a:xfrm>
            <a:off x="7368681" y="1885010"/>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pic>
        <p:nvPicPr>
          <p:cNvPr id="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59" y="5152905"/>
            <a:ext cx="5235405" cy="1754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8"/>
          <p:cNvGrpSpPr>
            <a:grpSpLocks noChangeAspect="1"/>
          </p:cNvGrpSpPr>
          <p:nvPr/>
        </p:nvGrpSpPr>
        <p:grpSpPr bwMode="auto">
          <a:xfrm>
            <a:off x="8140223" y="2564018"/>
            <a:ext cx="787107" cy="534810"/>
            <a:chOff x="2560" y="1381"/>
            <a:chExt cx="3126" cy="2124"/>
          </a:xfrm>
          <a:solidFill>
            <a:schemeClr val="tx2"/>
          </a:solidFill>
        </p:grpSpPr>
        <p:sp>
          <p:nvSpPr>
            <p:cNvPr id="6" name="Freeform 49"/>
            <p:cNvSpPr>
              <a:spLocks noEditPoints="1"/>
            </p:cNvSpPr>
            <p:nvPr/>
          </p:nvSpPr>
          <p:spPr bwMode="auto">
            <a:xfrm>
              <a:off x="3646" y="1381"/>
              <a:ext cx="966" cy="2124"/>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 name="Freeform 50"/>
            <p:cNvSpPr>
              <a:spLocks noEditPoints="1"/>
            </p:cNvSpPr>
            <p:nvPr/>
          </p:nvSpPr>
          <p:spPr bwMode="auto">
            <a:xfrm>
              <a:off x="4674" y="1381"/>
              <a:ext cx="1012" cy="2124"/>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 name="Freeform 51"/>
            <p:cNvSpPr>
              <a:spLocks noEditPoints="1"/>
            </p:cNvSpPr>
            <p:nvPr/>
          </p:nvSpPr>
          <p:spPr bwMode="auto">
            <a:xfrm>
              <a:off x="2560" y="1381"/>
              <a:ext cx="1012" cy="2124"/>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cxnSp>
        <p:nvCxnSpPr>
          <p:cNvPr id="25" name="Straight Arrow Connector 24"/>
          <p:cNvCxnSpPr/>
          <p:nvPr/>
        </p:nvCxnSpPr>
        <p:spPr>
          <a:xfrm flipV="1">
            <a:off x="1799797" y="3146939"/>
            <a:ext cx="5319460" cy="2176175"/>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45371" y="3414343"/>
            <a:ext cx="3389497" cy="1417704"/>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271962" y="4011800"/>
            <a:ext cx="4927417" cy="2287571"/>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973829" y="3735824"/>
            <a:ext cx="4672019" cy="2051106"/>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0041" y="1875410"/>
            <a:ext cx="5098920" cy="224369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Security Features</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Security embedded in systems and software (SDL)</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Centralized monitoring and logging </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Up-to-date software &amp; patch management</a:t>
            </a:r>
            <a:endParaRPr lang="en-US" sz="2400" dirty="0">
              <a:solidFill>
                <a:schemeClr val="tx1">
                  <a:lumMod val="60000"/>
                  <a:lumOff val="40000"/>
                </a:schemeClr>
              </a:solidFill>
            </a:endParaRPr>
          </a:p>
        </p:txBody>
      </p:sp>
      <p:sp>
        <p:nvSpPr>
          <p:cNvPr id="37" name="TextBox 36"/>
          <p:cNvSpPr txBox="1"/>
          <p:nvPr/>
        </p:nvSpPr>
        <p:spPr>
          <a:xfrm>
            <a:off x="7660179" y="5095965"/>
            <a:ext cx="4396343"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On-call incident response team</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Sophisticated intrusion detection controls</a:t>
            </a:r>
          </a:p>
        </p:txBody>
      </p:sp>
      <p:sp>
        <p:nvSpPr>
          <p:cNvPr id="11" name="Freeform 47"/>
          <p:cNvSpPr>
            <a:spLocks/>
          </p:cNvSpPr>
          <p:nvPr/>
        </p:nvSpPr>
        <p:spPr bwMode="auto">
          <a:xfrm>
            <a:off x="8965921" y="1501984"/>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39" name="Group 38"/>
          <p:cNvGrpSpPr/>
          <p:nvPr/>
        </p:nvGrpSpPr>
        <p:grpSpPr>
          <a:xfrm>
            <a:off x="10616735" y="2564018"/>
            <a:ext cx="787107" cy="534810"/>
            <a:chOff x="10616735" y="2564018"/>
            <a:chExt cx="787107" cy="534810"/>
          </a:xfrm>
          <a:solidFill>
            <a:schemeClr val="tx2"/>
          </a:solidFill>
        </p:grpSpPr>
        <p:sp>
          <p:nvSpPr>
            <p:cNvPr id="40" name="Freeform 49"/>
            <p:cNvSpPr>
              <a:spLocks noEditPoints="1"/>
            </p:cNvSpPr>
            <p:nvPr/>
          </p:nvSpPr>
          <p:spPr bwMode="auto">
            <a:xfrm>
              <a:off x="10890183" y="2564018"/>
              <a:ext cx="243233" cy="534810"/>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 name="Freeform 50"/>
            <p:cNvSpPr>
              <a:spLocks noEditPoints="1"/>
            </p:cNvSpPr>
            <p:nvPr/>
          </p:nvSpPr>
          <p:spPr bwMode="auto">
            <a:xfrm>
              <a:off x="11149027" y="2564018"/>
              <a:ext cx="254815" cy="534810"/>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 name="Freeform 51"/>
            <p:cNvSpPr>
              <a:spLocks noEditPoints="1"/>
            </p:cNvSpPr>
            <p:nvPr/>
          </p:nvSpPr>
          <p:spPr bwMode="auto">
            <a:xfrm>
              <a:off x="10616735" y="2564018"/>
              <a:ext cx="254815" cy="534810"/>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10" name="Freeform 47"/>
          <p:cNvSpPr>
            <a:spLocks/>
          </p:cNvSpPr>
          <p:nvPr/>
        </p:nvSpPr>
        <p:spPr bwMode="auto">
          <a:xfrm>
            <a:off x="8140223" y="2160986"/>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2" name="Group 48"/>
          <p:cNvGrpSpPr>
            <a:grpSpLocks noChangeAspect="1"/>
          </p:cNvGrpSpPr>
          <p:nvPr/>
        </p:nvGrpSpPr>
        <p:grpSpPr bwMode="auto">
          <a:xfrm>
            <a:off x="9730944" y="3135755"/>
            <a:ext cx="787107" cy="534810"/>
            <a:chOff x="2560" y="1381"/>
            <a:chExt cx="3126" cy="2124"/>
          </a:xfrm>
          <a:solidFill>
            <a:schemeClr val="tx2"/>
          </a:solidFill>
        </p:grpSpPr>
        <p:sp>
          <p:nvSpPr>
            <p:cNvPr id="13" name="Freeform 49"/>
            <p:cNvSpPr>
              <a:spLocks noEditPoints="1"/>
            </p:cNvSpPr>
            <p:nvPr/>
          </p:nvSpPr>
          <p:spPr bwMode="auto">
            <a:xfrm>
              <a:off x="3646" y="1381"/>
              <a:ext cx="966" cy="2124"/>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 name="Freeform 50"/>
            <p:cNvSpPr>
              <a:spLocks noEditPoints="1"/>
            </p:cNvSpPr>
            <p:nvPr/>
          </p:nvSpPr>
          <p:spPr bwMode="auto">
            <a:xfrm>
              <a:off x="4674" y="1381"/>
              <a:ext cx="1012" cy="2124"/>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 name="Freeform 51"/>
            <p:cNvSpPr>
              <a:spLocks noEditPoints="1"/>
            </p:cNvSpPr>
            <p:nvPr/>
          </p:nvSpPr>
          <p:spPr bwMode="auto">
            <a:xfrm>
              <a:off x="2560" y="1381"/>
              <a:ext cx="1012" cy="2124"/>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Tree>
    <p:extLst>
      <p:ext uri="{BB962C8B-B14F-4D97-AF65-F5344CB8AC3E}">
        <p14:creationId xmlns:p14="http://schemas.microsoft.com/office/powerpoint/2010/main" val="111522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par>
                                <p:cTn id="8" presetID="16" presetClass="entr" presetSubtype="37"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par>
                                <p:cTn id="11" presetID="16" presetClass="entr" presetSubtype="37"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outVertical)">
                                      <p:cBhvr>
                                        <p:cTn id="13" dur="500"/>
                                        <p:tgtEl>
                                          <p:spTgt spid="30"/>
                                        </p:tgtEl>
                                      </p:cBhvr>
                                    </p:animEffect>
                                  </p:childTnLst>
                                </p:cTn>
                              </p:par>
                              <p:par>
                                <p:cTn id="14" presetID="16" presetClass="entr" presetSubtype="37"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outVertical)">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60194" y="1488359"/>
            <a:ext cx="6567487" cy="849463"/>
          </a:xfrm>
        </p:spPr>
        <p:txBody>
          <a:bodyPr/>
          <a:lstStyle/>
          <a:p>
            <a:pPr marL="0" indent="0">
              <a:buNone/>
            </a:pPr>
            <a:r>
              <a:rPr lang="en-US" sz="2400" b="1" dirty="0">
                <a:solidFill>
                  <a:schemeClr val="tx1">
                    <a:lumMod val="60000"/>
                    <a:lumOff val="40000"/>
                  </a:schemeClr>
                </a:solidFill>
              </a:rPr>
              <a:t>The Wi-Fi Pineapple is a creative way for hackers to tap into your personal devices</a:t>
            </a:r>
            <a:endParaRPr lang="en-US" sz="2800" b="1" dirty="0">
              <a:solidFill>
                <a:schemeClr val="tx1">
                  <a:lumMod val="60000"/>
                  <a:lumOff val="40000"/>
                </a:schemeClr>
              </a:solidFill>
            </a:endParaRPr>
          </a:p>
        </p:txBody>
      </p:sp>
      <p:sp>
        <p:nvSpPr>
          <p:cNvPr id="3" name="Title 2"/>
          <p:cNvSpPr>
            <a:spLocks noGrp="1"/>
          </p:cNvSpPr>
          <p:nvPr>
            <p:ph type="title"/>
          </p:nvPr>
        </p:nvSpPr>
        <p:spPr/>
        <p:txBody>
          <a:bodyPr/>
          <a:lstStyle/>
          <a:p>
            <a:r>
              <a:rPr lang="en-US" sz="4800"/>
              <a:t>Wireless </a:t>
            </a:r>
            <a:r>
              <a:rPr lang="en-US" sz="4800" dirty="0"/>
              <a:t>auditing</a:t>
            </a:r>
            <a:r>
              <a:rPr lang="en-US" sz="4800"/>
              <a:t>	</a:t>
            </a:r>
            <a:endParaRPr lang="en-US" sz="4800" dirty="0"/>
          </a:p>
        </p:txBody>
      </p:sp>
      <p:grpSp>
        <p:nvGrpSpPr>
          <p:cNvPr id="8" name="Group 7"/>
          <p:cNvGrpSpPr/>
          <p:nvPr/>
        </p:nvGrpSpPr>
        <p:grpSpPr>
          <a:xfrm>
            <a:off x="-59531" y="1619250"/>
            <a:ext cx="5419725" cy="4800600"/>
            <a:chOff x="-59531" y="1619250"/>
            <a:chExt cx="5419725" cy="4800600"/>
          </a:xfrm>
        </p:grpSpPr>
        <p:grpSp>
          <p:nvGrpSpPr>
            <p:cNvPr id="5" name="Group 4"/>
            <p:cNvGrpSpPr/>
            <p:nvPr/>
          </p:nvGrpSpPr>
          <p:grpSpPr>
            <a:xfrm>
              <a:off x="-59531" y="1619250"/>
              <a:ext cx="5419725" cy="4800600"/>
              <a:chOff x="209708" y="2057400"/>
              <a:chExt cx="5419725" cy="4800600"/>
            </a:xfrm>
          </p:grpSpPr>
          <p:sp>
            <p:nvSpPr>
              <p:cNvPr id="4" name="Oval 3"/>
              <p:cNvSpPr/>
              <p:nvPr/>
            </p:nvSpPr>
            <p:spPr bwMode="auto">
              <a:xfrm>
                <a:off x="578801" y="2057400"/>
                <a:ext cx="4800600" cy="4800600"/>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458" name="Picture 2" descr="http://www.kumbilgi.com/wp-content/uploads/2015/06/hack4.jpg"/>
              <p:cNvPicPr>
                <a:picLocks noChangeAspect="1" noChangeArrowheads="1"/>
              </p:cNvPicPr>
              <p:nvPr/>
            </p:nvPicPr>
            <p:blipFill>
              <a:blip r:embed="rId3">
                <a:clrChange>
                  <a:clrFrom>
                    <a:srgbClr val="FEFDFB"/>
                  </a:clrFrom>
                  <a:clrTo>
                    <a:srgbClr val="FEFDFB">
                      <a:alpha val="0"/>
                    </a:srgbClr>
                  </a:clrTo>
                </a:clrChange>
                <a:extLst>
                  <a:ext uri="{28A0092B-C50C-407E-A947-70E740481C1C}">
                    <a14:useLocalDpi xmlns:a14="http://schemas.microsoft.com/office/drawing/2010/main" val="0"/>
                  </a:ext>
                </a:extLst>
              </a:blip>
              <a:srcRect/>
              <a:stretch>
                <a:fillRect/>
              </a:stretch>
            </p:blipFill>
            <p:spPr bwMode="auto">
              <a:xfrm>
                <a:off x="209708" y="2898059"/>
                <a:ext cx="5419725" cy="304645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1668265" y="5332986"/>
              <a:ext cx="2083193" cy="369332"/>
            </a:xfrm>
            <a:prstGeom prst="rect">
              <a:avLst/>
            </a:prstGeom>
          </p:spPr>
          <p:txBody>
            <a:bodyPr wrap="square">
              <a:spAutoFit/>
            </a:bodyPr>
            <a:lstStyle/>
            <a:p>
              <a:pPr algn="ctr"/>
              <a:r>
                <a:rPr lang="en-US" i="1" dirty="0"/>
                <a:t>WiFi Pineapple</a:t>
              </a:r>
            </a:p>
          </p:txBody>
        </p:sp>
      </p:grpSp>
      <p:grpSp>
        <p:nvGrpSpPr>
          <p:cNvPr id="7" name="Group 16"/>
          <p:cNvGrpSpPr/>
          <p:nvPr/>
        </p:nvGrpSpPr>
        <p:grpSpPr>
          <a:xfrm>
            <a:off x="6097160" y="2700267"/>
            <a:ext cx="5633536" cy="738664"/>
            <a:chOff x="6097160" y="2700267"/>
            <a:chExt cx="5633536" cy="738664"/>
          </a:xfrm>
        </p:grpSpPr>
        <p:sp>
          <p:nvSpPr>
            <p:cNvPr id="10" name="Oval 17"/>
            <p:cNvSpPr/>
            <p:nvPr/>
          </p:nvSpPr>
          <p:spPr bwMode="auto">
            <a:xfrm>
              <a:off x="6097160" y="2747805"/>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3" name="Text Placeholder 1"/>
            <p:cNvSpPr txBox="1">
              <a:spLocks/>
            </p:cNvSpPr>
            <p:nvPr/>
          </p:nvSpPr>
          <p:spPr>
            <a:xfrm>
              <a:off x="6713404" y="2700267"/>
              <a:ext cx="501729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Intercept signals of nearby devices looking for Wi-Fi</a:t>
              </a:r>
            </a:p>
          </p:txBody>
        </p:sp>
      </p:grpSp>
      <p:grpSp>
        <p:nvGrpSpPr>
          <p:cNvPr id="16" name="Group 21"/>
          <p:cNvGrpSpPr/>
          <p:nvPr/>
        </p:nvGrpSpPr>
        <p:grpSpPr>
          <a:xfrm>
            <a:off x="6097160" y="3840694"/>
            <a:ext cx="5827920" cy="738664"/>
            <a:chOff x="6097160" y="3836794"/>
            <a:chExt cx="5827920" cy="738664"/>
          </a:xfrm>
        </p:grpSpPr>
        <p:sp>
          <p:nvSpPr>
            <p:cNvPr id="11" name="Oval 22"/>
            <p:cNvSpPr/>
            <p:nvPr/>
          </p:nvSpPr>
          <p:spPr bwMode="auto">
            <a:xfrm>
              <a:off x="6097160" y="3898004"/>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Text Placeholder 1"/>
            <p:cNvSpPr txBox="1">
              <a:spLocks/>
            </p:cNvSpPr>
            <p:nvPr/>
          </p:nvSpPr>
          <p:spPr>
            <a:xfrm>
              <a:off x="6713404" y="3836794"/>
              <a:ext cx="5211676"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Duplicate the network names, so devices connect automatically</a:t>
              </a:r>
            </a:p>
          </p:txBody>
        </p:sp>
      </p:grpSp>
      <p:grpSp>
        <p:nvGrpSpPr>
          <p:cNvPr id="9" name="Group 26"/>
          <p:cNvGrpSpPr/>
          <p:nvPr/>
        </p:nvGrpSpPr>
        <p:grpSpPr>
          <a:xfrm>
            <a:off x="6097159" y="4981120"/>
            <a:ext cx="5633537" cy="738664"/>
            <a:chOff x="6097159" y="4981120"/>
            <a:chExt cx="5633537" cy="738664"/>
          </a:xfrm>
        </p:grpSpPr>
        <p:sp>
          <p:nvSpPr>
            <p:cNvPr id="12" name="Oval 27"/>
            <p:cNvSpPr/>
            <p:nvPr/>
          </p:nvSpPr>
          <p:spPr bwMode="auto">
            <a:xfrm>
              <a:off x="6097159" y="5042330"/>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Text Placeholder 1"/>
            <p:cNvSpPr txBox="1">
              <a:spLocks/>
            </p:cNvSpPr>
            <p:nvPr/>
          </p:nvSpPr>
          <p:spPr>
            <a:xfrm>
              <a:off x="6713404" y="4981120"/>
              <a:ext cx="501729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Your device shares any saved login information (Facebook, bank accounts, etc.)</a:t>
              </a:r>
            </a:p>
          </p:txBody>
        </p:sp>
      </p:grpSp>
    </p:spTree>
    <p:extLst>
      <p:ext uri="{BB962C8B-B14F-4D97-AF65-F5344CB8AC3E}">
        <p14:creationId xmlns:p14="http://schemas.microsoft.com/office/powerpoint/2010/main" val="13253743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Hardware surveillance</a:t>
            </a:r>
            <a:endParaRPr lang="en-US" sz="4800" dirty="0"/>
          </a:p>
        </p:txBody>
      </p:sp>
      <p:sp>
        <p:nvSpPr>
          <p:cNvPr id="4" name="Text Placeholder 1"/>
          <p:cNvSpPr txBox="1">
            <a:spLocks/>
          </p:cNvSpPr>
          <p:nvPr/>
        </p:nvSpPr>
        <p:spPr>
          <a:xfrm>
            <a:off x="271557" y="987702"/>
            <a:ext cx="11653523" cy="5170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Several physical devices that discreetly monitor computer activity</a:t>
            </a:r>
            <a:endParaRPr lang="en-US" sz="2800" dirty="0"/>
          </a:p>
        </p:txBody>
      </p:sp>
      <p:sp>
        <p:nvSpPr>
          <p:cNvPr id="5" name="Rectangle 4"/>
          <p:cNvSpPr/>
          <p:nvPr/>
        </p:nvSpPr>
        <p:spPr bwMode="auto">
          <a:xfrm>
            <a:off x="666750" y="1752600"/>
            <a:ext cx="5372100" cy="4514850"/>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268610" y="1752600"/>
            <a:ext cx="5372100" cy="4514850"/>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rotWithShape="1">
          <a:blip r:embed="rId3"/>
          <a:srcRect t="15133"/>
          <a:stretch/>
        </p:blipFill>
        <p:spPr>
          <a:xfrm>
            <a:off x="1483633" y="3143250"/>
            <a:ext cx="3720443" cy="2784394"/>
          </a:xfrm>
          <a:prstGeom prst="rect">
            <a:avLst/>
          </a:prstGeom>
        </p:spPr>
      </p:pic>
      <p:pic>
        <p:nvPicPr>
          <p:cNvPr id="21506" name="Picture 2" descr="https://www.getdigital.de/web/getdigital/gfx/products/__generated__resized/1100x1100/keyghos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138" b="8955"/>
          <a:stretch/>
        </p:blipFill>
        <p:spPr bwMode="auto">
          <a:xfrm>
            <a:off x="7435122" y="3181350"/>
            <a:ext cx="3312505" cy="27462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5350" y="1924050"/>
            <a:ext cx="4857750"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The </a:t>
            </a:r>
            <a:r>
              <a:rPr lang="en-US" sz="2000" dirty="0">
                <a:solidFill>
                  <a:schemeClr val="accent5"/>
                </a:solidFill>
              </a:rPr>
              <a:t>KeySweeper</a:t>
            </a:r>
            <a:r>
              <a:rPr lang="en-US" sz="2000" dirty="0">
                <a:gradFill>
                  <a:gsLst>
                    <a:gs pos="2917">
                      <a:schemeClr val="tx1"/>
                    </a:gs>
                    <a:gs pos="30000">
                      <a:schemeClr val="tx1"/>
                    </a:gs>
                  </a:gsLst>
                  <a:lin ang="5400000" scaled="0"/>
                </a:gradFill>
              </a:rPr>
              <a:t> acts as a USB charger, but also allows Wi-Fi monitoring and keystroke recording</a:t>
            </a:r>
          </a:p>
        </p:txBody>
      </p:sp>
      <p:sp>
        <p:nvSpPr>
          <p:cNvPr id="10" name="TextBox 9"/>
          <p:cNvSpPr txBox="1"/>
          <p:nvPr/>
        </p:nvSpPr>
        <p:spPr>
          <a:xfrm>
            <a:off x="6525785" y="1947925"/>
            <a:ext cx="485775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The </a:t>
            </a:r>
            <a:r>
              <a:rPr lang="en-US" sz="2000" dirty="0">
                <a:solidFill>
                  <a:schemeClr val="accent5"/>
                </a:solidFill>
              </a:rPr>
              <a:t>KeyGhost</a:t>
            </a:r>
            <a:r>
              <a:rPr lang="en-US" sz="2000" dirty="0">
                <a:gradFill>
                  <a:gsLst>
                    <a:gs pos="2917">
                      <a:schemeClr val="tx1"/>
                    </a:gs>
                    <a:gs pos="30000">
                      <a:schemeClr val="tx1"/>
                    </a:gs>
                  </a:gsLst>
                  <a:lin ang="5400000" scaled="0"/>
                </a:gradFill>
              </a:rPr>
              <a:t> is placed discreetly in the back of a desktop in the Ethernet port</a:t>
            </a:r>
          </a:p>
        </p:txBody>
      </p:sp>
    </p:spTree>
    <p:extLst>
      <p:ext uri="{BB962C8B-B14F-4D97-AF65-F5344CB8AC3E}">
        <p14:creationId xmlns:p14="http://schemas.microsoft.com/office/powerpoint/2010/main" val="3479244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710931"/>
            <a:ext cx="12219706" cy="216289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410" name="Picture 2" descr="https://www.nyfa.edu/student-resources/wp-content/uploads/2015/12/11735885294_7cf47af78f_b.jpg"/>
          <p:cNvPicPr>
            <a:picLocks noChangeAspect="1" noChangeArrowheads="1"/>
          </p:cNvPicPr>
          <p:nvPr/>
        </p:nvPicPr>
        <p:blipFill rotWithShape="1">
          <a:blip r:embed="rId3">
            <a:extLst>
              <a:ext uri="{28A0092B-C50C-407E-A947-70E740481C1C}">
                <a14:useLocalDpi xmlns:a14="http://schemas.microsoft.com/office/drawing/2010/main" val="0"/>
              </a:ext>
            </a:extLst>
          </a:blip>
          <a:srcRect l="156" t="334" r="-156" b="15984"/>
          <a:stretch/>
        </p:blipFill>
        <p:spPr bwMode="auto">
          <a:xfrm>
            <a:off x="-24916" y="0"/>
            <a:ext cx="12216916" cy="68389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3097" y="0"/>
            <a:ext cx="12219706" cy="2162899"/>
            <a:chOff x="0" y="3643953"/>
            <a:chExt cx="12219706" cy="2162899"/>
          </a:xfrm>
        </p:grpSpPr>
        <p:sp>
          <p:nvSpPr>
            <p:cNvPr id="5" name="Rectangle 4"/>
            <p:cNvSpPr/>
            <p:nvPr/>
          </p:nvSpPr>
          <p:spPr bwMode="auto">
            <a:xfrm>
              <a:off x="0" y="3643953"/>
              <a:ext cx="12219706" cy="2162899"/>
            </a:xfrm>
            <a:prstGeom prst="rect">
              <a:avLst/>
            </a:prstGeom>
            <a:solidFill>
              <a:srgbClr val="0072C6">
                <a:alpha val="5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0" y="3643953"/>
              <a:ext cx="2486025" cy="21628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Highly orchestrated gang robs a bank with guns</a:t>
              </a:r>
            </a:p>
          </p:txBody>
        </p:sp>
        <p:sp>
          <p:nvSpPr>
            <p:cNvPr id="10" name="TextBox 9"/>
            <p:cNvSpPr txBox="1"/>
            <p:nvPr/>
          </p:nvSpPr>
          <p:spPr>
            <a:xfrm>
              <a:off x="6348168" y="3918643"/>
              <a:ext cx="4473893" cy="1888209"/>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$75M</a:t>
              </a:r>
              <a:endParaRPr lang="en-US" sz="6000" dirty="0">
                <a:gradFill>
                  <a:gsLst>
                    <a:gs pos="2917">
                      <a:schemeClr val="tx1"/>
                    </a:gs>
                    <a:gs pos="30000">
                      <a:schemeClr val="tx1"/>
                    </a:gs>
                  </a:gsLst>
                  <a:lin ang="5400000" scaled="0"/>
                </a:gradFill>
              </a:endParaRPr>
            </a:p>
          </p:txBody>
        </p:sp>
        <p:sp>
          <p:nvSpPr>
            <p:cNvPr id="11" name="TextBox 10"/>
            <p:cNvSpPr txBox="1"/>
            <p:nvPr/>
          </p:nvSpPr>
          <p:spPr>
            <a:xfrm>
              <a:off x="10479132" y="4327216"/>
              <a:ext cx="1712868" cy="1071062"/>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USD stolen</a:t>
              </a:r>
              <a:endParaRPr lang="en-US" sz="28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481497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Cell phone surveillance</a:t>
            </a:r>
            <a:endParaRPr lang="en-US" sz="4800" dirty="0"/>
          </a:p>
        </p:txBody>
      </p:sp>
      <p:sp>
        <p:nvSpPr>
          <p:cNvPr id="7" name="Oval 6"/>
          <p:cNvSpPr/>
          <p:nvPr/>
        </p:nvSpPr>
        <p:spPr bwMode="auto">
          <a:xfrm>
            <a:off x="309562" y="1619250"/>
            <a:ext cx="4800600" cy="4800600"/>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532" name="Picture 4" descr="http://images.onset.freedom.com/ocregister/nl33wz-stingray.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533" y="2785596"/>
            <a:ext cx="4334657" cy="2467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68265" y="5332986"/>
            <a:ext cx="2083193" cy="369332"/>
          </a:xfrm>
          <a:prstGeom prst="rect">
            <a:avLst/>
          </a:prstGeom>
        </p:spPr>
        <p:txBody>
          <a:bodyPr wrap="square">
            <a:spAutoFit/>
          </a:bodyPr>
          <a:lstStyle/>
          <a:p>
            <a:pPr algn="ctr"/>
            <a:r>
              <a:rPr lang="en-US" i="1" dirty="0"/>
              <a:t>StingRay</a:t>
            </a:r>
          </a:p>
        </p:txBody>
      </p:sp>
      <p:sp>
        <p:nvSpPr>
          <p:cNvPr id="9" name="Text Placeholder 1"/>
          <p:cNvSpPr>
            <a:spLocks noGrp="1"/>
          </p:cNvSpPr>
          <p:nvPr>
            <p:ph type="body" sz="quarter" idx="10"/>
          </p:nvPr>
        </p:nvSpPr>
        <p:spPr>
          <a:xfrm>
            <a:off x="4877190" y="1488359"/>
            <a:ext cx="7047890" cy="849463"/>
          </a:xfrm>
        </p:spPr>
        <p:txBody>
          <a:bodyPr/>
          <a:lstStyle/>
          <a:p>
            <a:pPr marL="0" indent="0">
              <a:buNone/>
            </a:pPr>
            <a:r>
              <a:rPr lang="en-US" sz="2400" b="1" dirty="0">
                <a:solidFill>
                  <a:schemeClr val="tx1">
                    <a:lumMod val="60000"/>
                    <a:lumOff val="40000"/>
                  </a:schemeClr>
                </a:solidFill>
              </a:rPr>
              <a:t>StingRay has become the generic term for devices that can monitor cell phone usage</a:t>
            </a:r>
            <a:endParaRPr lang="en-US" sz="2800" b="1" dirty="0">
              <a:solidFill>
                <a:schemeClr val="tx1">
                  <a:lumMod val="60000"/>
                  <a:lumOff val="40000"/>
                </a:schemeClr>
              </a:solidFill>
            </a:endParaRPr>
          </a:p>
        </p:txBody>
      </p:sp>
      <p:grpSp>
        <p:nvGrpSpPr>
          <p:cNvPr id="4" name="Group 5"/>
          <p:cNvGrpSpPr/>
          <p:nvPr/>
        </p:nvGrpSpPr>
        <p:grpSpPr>
          <a:xfrm>
            <a:off x="5470050" y="2683476"/>
            <a:ext cx="6455030" cy="616245"/>
            <a:chOff x="5470050" y="2688988"/>
            <a:chExt cx="6455030" cy="616245"/>
          </a:xfrm>
        </p:grpSpPr>
        <p:sp>
          <p:nvSpPr>
            <p:cNvPr id="10" name="Oval 15"/>
            <p:cNvSpPr/>
            <p:nvPr/>
          </p:nvSpPr>
          <p:spPr bwMode="auto">
            <a:xfrm>
              <a:off x="5470050" y="2688988"/>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3" name="Text Placeholder 1"/>
            <p:cNvSpPr txBox="1">
              <a:spLocks/>
            </p:cNvSpPr>
            <p:nvPr/>
          </p:nvSpPr>
          <p:spPr>
            <a:xfrm>
              <a:off x="6116848" y="2766278"/>
              <a:ext cx="5808232" cy="4616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Device mimics a cell phone tower</a:t>
              </a:r>
            </a:p>
          </p:txBody>
        </p:sp>
      </p:grpSp>
      <p:grpSp>
        <p:nvGrpSpPr>
          <p:cNvPr id="5" name="Group 19"/>
          <p:cNvGrpSpPr/>
          <p:nvPr/>
        </p:nvGrpSpPr>
        <p:grpSpPr>
          <a:xfrm>
            <a:off x="5470050" y="3854150"/>
            <a:ext cx="6721950" cy="738664"/>
            <a:chOff x="5470050" y="3747327"/>
            <a:chExt cx="6721950" cy="738664"/>
          </a:xfrm>
        </p:grpSpPr>
        <p:sp>
          <p:nvSpPr>
            <p:cNvPr id="11" name="Oval 20"/>
            <p:cNvSpPr/>
            <p:nvPr/>
          </p:nvSpPr>
          <p:spPr bwMode="auto">
            <a:xfrm>
              <a:off x="5470050" y="3808537"/>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Text Placeholder 1"/>
            <p:cNvSpPr txBox="1">
              <a:spLocks/>
            </p:cNvSpPr>
            <p:nvPr/>
          </p:nvSpPr>
          <p:spPr>
            <a:xfrm>
              <a:off x="6086295" y="3747327"/>
              <a:ext cx="6105705"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Phone connects to StingRay because of perceived greater signal strength than other network towers</a:t>
              </a:r>
            </a:p>
          </p:txBody>
        </p:sp>
      </p:grpSp>
      <p:grpSp>
        <p:nvGrpSpPr>
          <p:cNvPr id="2" name="Group 24"/>
          <p:cNvGrpSpPr/>
          <p:nvPr/>
        </p:nvGrpSpPr>
        <p:grpSpPr>
          <a:xfrm>
            <a:off x="5470050" y="5147244"/>
            <a:ext cx="6455030" cy="738664"/>
            <a:chOff x="5470050" y="5381170"/>
            <a:chExt cx="6455030" cy="738664"/>
          </a:xfrm>
        </p:grpSpPr>
        <p:sp>
          <p:nvSpPr>
            <p:cNvPr id="12" name="Oval 25"/>
            <p:cNvSpPr/>
            <p:nvPr/>
          </p:nvSpPr>
          <p:spPr bwMode="auto">
            <a:xfrm>
              <a:off x="5470050" y="5442380"/>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Text Placeholder 1"/>
            <p:cNvSpPr txBox="1">
              <a:spLocks/>
            </p:cNvSpPr>
            <p:nvPr/>
          </p:nvSpPr>
          <p:spPr>
            <a:xfrm>
              <a:off x="6116848" y="5381170"/>
              <a:ext cx="580823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StingRay can track all activity including location of mobile phone</a:t>
              </a:r>
            </a:p>
          </p:txBody>
        </p:sp>
      </p:grpSp>
    </p:spTree>
    <p:extLst>
      <p:ext uri="{BB962C8B-B14F-4D97-AF65-F5344CB8AC3E}">
        <p14:creationId xmlns:p14="http://schemas.microsoft.com/office/powerpoint/2010/main" val="391172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030" y="257613"/>
            <a:ext cx="11655840" cy="899665"/>
          </a:xfrm>
        </p:spPr>
        <p:txBody>
          <a:bodyPr/>
          <a:lstStyle/>
          <a:p>
            <a:r>
              <a:rPr lang="en-US" sz="4800" dirty="0"/>
              <a:t>SQL Injection Attack</a:t>
            </a:r>
          </a:p>
        </p:txBody>
      </p:sp>
      <p:sp>
        <p:nvSpPr>
          <p:cNvPr id="4" name="Title 2"/>
          <p:cNvSpPr txBox="1">
            <a:spLocks/>
          </p:cNvSpPr>
          <p:nvPr/>
        </p:nvSpPr>
        <p:spPr>
          <a:xfrm>
            <a:off x="288290" y="1036776"/>
            <a:ext cx="11655840" cy="91734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SQL, Structured Query Language, is the lingua franca of relational databases. </a:t>
            </a:r>
          </a:p>
        </p:txBody>
      </p:sp>
      <p:sp>
        <p:nvSpPr>
          <p:cNvPr id="16" name="Title 2"/>
          <p:cNvSpPr txBox="1">
            <a:spLocks/>
          </p:cNvSpPr>
          <p:nvPr/>
        </p:nvSpPr>
        <p:spPr>
          <a:xfrm>
            <a:off x="6604001" y="2026474"/>
            <a:ext cx="4368799" cy="2712479"/>
          </a:xfrm>
          <a:prstGeom prst="rect">
            <a:avLst/>
          </a:prstGeom>
          <a:solidFill>
            <a:schemeClr val="tx2"/>
          </a:solid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dirty="0">
                <a:solidFill>
                  <a:schemeClr val="bg1"/>
                </a:solidFill>
                <a:latin typeface="+mn-lt"/>
              </a:rPr>
              <a:t>Create Table Student</a:t>
            </a:r>
            <a:endParaRPr lang="en-US" sz="1800" dirty="0">
              <a:solidFill>
                <a:schemeClr val="bg1"/>
              </a:solidFill>
            </a:endParaRPr>
          </a:p>
          <a:p>
            <a:r>
              <a:rPr lang="en-US" sz="1800" b="1" dirty="0">
                <a:solidFill>
                  <a:schemeClr val="bg1"/>
                </a:solidFill>
                <a:latin typeface="+mn-lt"/>
              </a:rPr>
              <a:t>(	</a:t>
            </a:r>
            <a:endParaRPr lang="en-US" sz="1800" dirty="0">
              <a:solidFill>
                <a:schemeClr val="bg1"/>
              </a:solidFill>
            </a:endParaRPr>
          </a:p>
          <a:p>
            <a:r>
              <a:rPr lang="en-US" sz="1800" dirty="0">
                <a:solidFill>
                  <a:schemeClr val="bg1"/>
                </a:solidFill>
              </a:rPr>
              <a:t>	</a:t>
            </a:r>
            <a:r>
              <a:rPr lang="en-US" sz="1800" b="1" dirty="0">
                <a:solidFill>
                  <a:schemeClr val="bg1"/>
                </a:solidFill>
                <a:latin typeface="+mn-lt"/>
              </a:rPr>
              <a:t>id integer,</a:t>
            </a:r>
            <a:endParaRPr lang="en-US" sz="1800" dirty="0">
              <a:solidFill>
                <a:schemeClr val="bg1"/>
              </a:solidFill>
            </a:endParaRPr>
          </a:p>
          <a:p>
            <a:r>
              <a:rPr lang="en-US" sz="1800" dirty="0">
                <a:solidFill>
                  <a:schemeClr val="bg1"/>
                </a:solidFill>
              </a:rPr>
              <a:t>	</a:t>
            </a:r>
            <a:r>
              <a:rPr lang="en-US" sz="1800" b="1" dirty="0" err="1">
                <a:solidFill>
                  <a:schemeClr val="bg1"/>
                </a:solidFill>
                <a:latin typeface="+mn-lt"/>
              </a:rPr>
              <a:t>first_name</a:t>
            </a:r>
            <a:r>
              <a:rPr lang="en-US" sz="1800" b="1" dirty="0">
                <a:solidFill>
                  <a:schemeClr val="bg1"/>
                </a:solidFill>
                <a:latin typeface="+mn-lt"/>
              </a:rPr>
              <a:t> char(50)</a:t>
            </a:r>
            <a:endParaRPr lang="en-US" sz="1800" dirty="0">
              <a:solidFill>
                <a:schemeClr val="bg1"/>
              </a:solidFill>
            </a:endParaRPr>
          </a:p>
          <a:p>
            <a:r>
              <a:rPr lang="en-US" sz="1800" dirty="0">
                <a:solidFill>
                  <a:schemeClr val="bg1"/>
                </a:solidFill>
              </a:rPr>
              <a:t>	</a:t>
            </a:r>
            <a:r>
              <a:rPr lang="en-US" sz="1800" b="1" dirty="0" err="1">
                <a:solidFill>
                  <a:schemeClr val="bg1"/>
                </a:solidFill>
                <a:latin typeface="+mn-lt"/>
              </a:rPr>
              <a:t>last_name</a:t>
            </a:r>
            <a:r>
              <a:rPr lang="en-US" sz="1800" b="1" dirty="0">
                <a:solidFill>
                  <a:schemeClr val="bg1"/>
                </a:solidFill>
                <a:latin typeface="+mn-lt"/>
              </a:rPr>
              <a:t> char(50)</a:t>
            </a:r>
            <a:endParaRPr lang="en-US" sz="1800" dirty="0">
              <a:solidFill>
                <a:schemeClr val="bg1"/>
              </a:solidFill>
            </a:endParaRPr>
          </a:p>
          <a:p>
            <a:r>
              <a:rPr lang="en-US" sz="1800" b="1" dirty="0">
                <a:solidFill>
                  <a:schemeClr val="bg1"/>
                </a:solidFill>
                <a:latin typeface="+mn-lt"/>
              </a:rPr>
              <a:t>); </a:t>
            </a:r>
            <a:endParaRPr lang="en-US" sz="1800" dirty="0">
              <a:solidFill>
                <a:schemeClr val="bg1"/>
              </a:solidFill>
            </a:endParaRPr>
          </a:p>
          <a:p>
            <a:r>
              <a:rPr lang="en-US" sz="1800" b="1" dirty="0">
                <a:solidFill>
                  <a:schemeClr val="bg1"/>
                </a:solidFill>
                <a:latin typeface="+mn-lt"/>
              </a:rPr>
              <a:t>--creates a tabular store named Student</a:t>
            </a:r>
            <a:endParaRPr lang="en-US" sz="1800" dirty="0">
              <a:solidFill>
                <a:schemeClr val="bg1"/>
              </a:solidFill>
            </a:endParaRPr>
          </a:p>
          <a:p>
            <a:endParaRPr lang="en-US" sz="1800" dirty="0">
              <a:solidFill>
                <a:schemeClr val="bg1"/>
              </a:solidFill>
            </a:endParaRPr>
          </a:p>
          <a:p>
            <a:r>
              <a:rPr lang="en-US" sz="1800" b="1" dirty="0">
                <a:solidFill>
                  <a:schemeClr val="bg1"/>
                </a:solidFill>
                <a:latin typeface="+mn-lt"/>
              </a:rPr>
              <a:t>Update Student (Set </a:t>
            </a:r>
            <a:r>
              <a:rPr lang="en-US" sz="1800" b="1" dirty="0" err="1">
                <a:solidFill>
                  <a:schemeClr val="bg1"/>
                </a:solidFill>
                <a:latin typeface="+mn-lt"/>
              </a:rPr>
              <a:t>first_name</a:t>
            </a:r>
            <a:r>
              <a:rPr lang="en-US" sz="1800" b="1" dirty="0">
                <a:solidFill>
                  <a:schemeClr val="bg1"/>
                </a:solidFill>
                <a:latin typeface="+mn-lt"/>
              </a:rPr>
              <a:t>=‘Sal’);</a:t>
            </a:r>
            <a:endParaRPr lang="en-US" sz="1800" dirty="0">
              <a:solidFill>
                <a:schemeClr val="bg1"/>
              </a:solidFill>
            </a:endParaRPr>
          </a:p>
          <a:p>
            <a:r>
              <a:rPr lang="en-US" sz="1800" b="1" dirty="0">
                <a:solidFill>
                  <a:schemeClr val="bg1"/>
                </a:solidFill>
                <a:latin typeface="+mn-lt"/>
              </a:rPr>
              <a:t>--updates all records to </a:t>
            </a:r>
            <a:r>
              <a:rPr lang="en-US" sz="1800" b="1" dirty="0" err="1">
                <a:solidFill>
                  <a:schemeClr val="bg1"/>
                </a:solidFill>
                <a:latin typeface="+mn-lt"/>
              </a:rPr>
              <a:t>first_name</a:t>
            </a:r>
            <a:r>
              <a:rPr lang="en-US" sz="1800" b="1" dirty="0">
                <a:solidFill>
                  <a:schemeClr val="bg1"/>
                </a:solidFill>
                <a:latin typeface="+mn-lt"/>
              </a:rPr>
              <a:t> of ‘Sal’. </a:t>
            </a:r>
            <a:endParaRPr lang="en-US" sz="1800" dirty="0">
              <a:solidFill>
                <a:schemeClr val="bg1"/>
              </a:solidFill>
            </a:endParaRPr>
          </a:p>
        </p:txBody>
      </p:sp>
      <p:sp>
        <p:nvSpPr>
          <p:cNvPr id="15" name="Rectangle 4"/>
          <p:cNvSpPr/>
          <p:nvPr/>
        </p:nvSpPr>
        <p:spPr>
          <a:xfrm>
            <a:off x="6604001" y="1641362"/>
            <a:ext cx="1987211" cy="369332"/>
          </a:xfrm>
          <a:prstGeom prst="rect">
            <a:avLst/>
          </a:prstGeom>
        </p:spPr>
        <p:txBody>
          <a:bodyPr wrap="none">
            <a:spAutoFit/>
          </a:bodyPr>
          <a:lstStyle/>
          <a:p>
            <a:r>
              <a:rPr lang="en-US" i="1" dirty="0"/>
              <a:t>Basic SQL Syntax: </a:t>
            </a:r>
          </a:p>
        </p:txBody>
      </p:sp>
      <p:sp>
        <p:nvSpPr>
          <p:cNvPr id="36" name="Rectangle 5"/>
          <p:cNvSpPr/>
          <p:nvPr/>
        </p:nvSpPr>
        <p:spPr>
          <a:xfrm>
            <a:off x="6604001" y="4811305"/>
            <a:ext cx="4567827" cy="1200329"/>
          </a:xfrm>
          <a:prstGeom prst="rect">
            <a:avLst/>
          </a:prstGeom>
          <a:noFill/>
        </p:spPr>
        <p:txBody>
          <a:bodyPr wrap="square">
            <a:spAutoFit/>
          </a:bodyPr>
          <a:lstStyle/>
          <a:p>
            <a:r>
              <a:rPr lang="en-US" i="1" dirty="0">
                <a:solidFill>
                  <a:schemeClr val="tx1">
                    <a:lumMod val="60000"/>
                    <a:lumOff val="40000"/>
                  </a:schemeClr>
                </a:solidFill>
              </a:rPr>
              <a:t>Now, imagine what could go wrong with a web form that saves data to a database if the form’s input fields were mapped to SQL in a naïve way. </a:t>
            </a:r>
          </a:p>
        </p:txBody>
      </p:sp>
      <p:sp>
        <p:nvSpPr>
          <p:cNvPr id="24" name="Rectangle 4"/>
          <p:cNvSpPr/>
          <p:nvPr/>
        </p:nvSpPr>
        <p:spPr>
          <a:xfrm>
            <a:off x="1504950" y="2086894"/>
            <a:ext cx="4572000" cy="707886"/>
          </a:xfrm>
          <a:prstGeom prst="rect">
            <a:avLst/>
          </a:prstGeom>
        </p:spPr>
        <p:txBody>
          <a:bodyPr wrap="square">
            <a:spAutoFit/>
          </a:bodyPr>
          <a:lstStyle/>
          <a:p>
            <a:r>
              <a:rPr lang="en-US" sz="2000" dirty="0">
                <a:solidFill>
                  <a:schemeClr val="tx1">
                    <a:lumMod val="60000"/>
                    <a:lumOff val="40000"/>
                  </a:schemeClr>
                </a:solidFill>
              </a:rPr>
              <a:t>Web forms likely have a SQL Database that stores user information</a:t>
            </a:r>
          </a:p>
        </p:txBody>
      </p:sp>
      <p:sp>
        <p:nvSpPr>
          <p:cNvPr id="25" name="Rectangle 4"/>
          <p:cNvSpPr/>
          <p:nvPr/>
        </p:nvSpPr>
        <p:spPr>
          <a:xfrm>
            <a:off x="1504950" y="3308254"/>
            <a:ext cx="4572000" cy="1015663"/>
          </a:xfrm>
          <a:prstGeom prst="rect">
            <a:avLst/>
          </a:prstGeom>
        </p:spPr>
        <p:txBody>
          <a:bodyPr wrap="square">
            <a:spAutoFit/>
          </a:bodyPr>
          <a:lstStyle/>
          <a:p>
            <a:r>
              <a:rPr lang="en-US" sz="2000" dirty="0">
                <a:solidFill>
                  <a:schemeClr val="tx1">
                    <a:lumMod val="60000"/>
                    <a:lumOff val="40000"/>
                  </a:schemeClr>
                </a:solidFill>
              </a:rPr>
              <a:t>Users access these tables when they setup an account or want to change their demographic data</a:t>
            </a:r>
          </a:p>
        </p:txBody>
      </p:sp>
      <p:sp>
        <p:nvSpPr>
          <p:cNvPr id="26" name="Rectangle 4"/>
          <p:cNvSpPr/>
          <p:nvPr/>
        </p:nvSpPr>
        <p:spPr>
          <a:xfrm>
            <a:off x="1504950" y="4799373"/>
            <a:ext cx="4572000" cy="923330"/>
          </a:xfrm>
          <a:prstGeom prst="rect">
            <a:avLst/>
          </a:prstGeom>
        </p:spPr>
        <p:txBody>
          <a:bodyPr wrap="square">
            <a:spAutoFit/>
          </a:bodyPr>
          <a:lstStyle/>
          <a:p>
            <a:pPr defTabSz="932472" fontAlgn="base">
              <a:lnSpc>
                <a:spcPct val="90000"/>
              </a:lnSpc>
              <a:spcBef>
                <a:spcPct val="0"/>
              </a:spcBef>
              <a:spcAft>
                <a:spcPct val="0"/>
              </a:spcAft>
            </a:pPr>
            <a:r>
              <a:rPr lang="en-US" sz="2000" dirty="0">
                <a:solidFill>
                  <a:schemeClr val="tx1">
                    <a:lumMod val="60000"/>
                    <a:lumOff val="40000"/>
                  </a:schemeClr>
                </a:solidFill>
                <a:ea typeface="Segoe UI" pitchFamily="34" charset="0"/>
                <a:cs typeface="Segoe UI" pitchFamily="34" charset="0"/>
              </a:rPr>
              <a:t>When a SQL Database isn’t structured correctly, users can manipulate a table using commands in the input field</a:t>
            </a:r>
          </a:p>
        </p:txBody>
      </p:sp>
      <p:sp>
        <p:nvSpPr>
          <p:cNvPr id="27" name="Freeform 26"/>
          <p:cNvSpPr>
            <a:spLocks noChangeAspect="1"/>
          </p:cNvSpPr>
          <p:nvPr/>
        </p:nvSpPr>
        <p:spPr bwMode="black">
          <a:xfrm>
            <a:off x="754631" y="2135853"/>
            <a:ext cx="603816" cy="42144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48"/>
          <p:cNvSpPr>
            <a:spLocks noChangeAspect="1"/>
          </p:cNvSpPr>
          <p:nvPr/>
        </p:nvSpPr>
        <p:spPr bwMode="black">
          <a:xfrm>
            <a:off x="730158" y="3458913"/>
            <a:ext cx="645491" cy="56637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1">
              <a:lumMod val="8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a:spLocks noChangeAspect="1"/>
          </p:cNvSpPr>
          <p:nvPr/>
        </p:nvSpPr>
        <p:spPr bwMode="black">
          <a:xfrm>
            <a:off x="825499" y="4946356"/>
            <a:ext cx="475797" cy="54026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5484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3"/>
          <p:cNvSpPr/>
          <p:nvPr/>
        </p:nvSpPr>
        <p:spPr bwMode="auto">
          <a:xfrm>
            <a:off x="0" y="1189176"/>
            <a:ext cx="12192000" cy="49606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Story of Little Bobby Tables</a:t>
            </a:r>
          </a:p>
        </p:txBody>
      </p:sp>
      <p:grpSp>
        <p:nvGrpSpPr>
          <p:cNvPr id="10" name="Group 9"/>
          <p:cNvGrpSpPr/>
          <p:nvPr/>
        </p:nvGrpSpPr>
        <p:grpSpPr>
          <a:xfrm>
            <a:off x="601235" y="1695450"/>
            <a:ext cx="10991850" cy="3992815"/>
            <a:chOff x="601235" y="1695450"/>
            <a:chExt cx="10991850" cy="3992815"/>
          </a:xfrm>
        </p:grpSpPr>
        <p:grpSp>
          <p:nvGrpSpPr>
            <p:cNvPr id="4" name="Group 3"/>
            <p:cNvGrpSpPr/>
            <p:nvPr/>
          </p:nvGrpSpPr>
          <p:grpSpPr>
            <a:xfrm>
              <a:off x="601235" y="1695450"/>
              <a:ext cx="10991850" cy="3924300"/>
              <a:chOff x="762000" y="1524000"/>
              <a:chExt cx="10991850" cy="3924300"/>
            </a:xfrm>
          </p:grpSpPr>
          <p:sp>
            <p:nvSpPr>
              <p:cNvPr id="2" name="Rectangle 1"/>
              <p:cNvSpPr/>
              <p:nvPr/>
            </p:nvSpPr>
            <p:spPr bwMode="auto">
              <a:xfrm>
                <a:off x="762000" y="1524000"/>
                <a:ext cx="10991850" cy="39243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82" name="Picture 2" descr="http://imgs.xkcd.com/comics/exploits_of_a_m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598" y="1901825"/>
                <a:ext cx="10345823" cy="31845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5143500" y="5143500"/>
              <a:ext cx="6297185" cy="544765"/>
            </a:xfrm>
            <a:prstGeom prst="rect">
              <a:avLst/>
            </a:prstGeom>
            <a:noFill/>
          </p:spPr>
          <p:txBody>
            <a:bodyPr wrap="square" lIns="182880" tIns="146304" rIns="182880" bIns="146304" rtlCol="0">
              <a:spAutoFit/>
            </a:bodyPr>
            <a:lstStyle/>
            <a:p>
              <a:pPr algn="r">
                <a:lnSpc>
                  <a:spcPct val="90000"/>
                </a:lnSpc>
                <a:spcAft>
                  <a:spcPts val="600"/>
                </a:spcAft>
              </a:pPr>
              <a:r>
                <a:rPr lang="en-US" dirty="0">
                  <a:solidFill>
                    <a:schemeClr val="bg1"/>
                  </a:solidFill>
                </a:rPr>
                <a:t>Created by Randall Munroe</a:t>
              </a:r>
            </a:p>
          </p:txBody>
        </p:sp>
        <p:sp>
          <p:nvSpPr>
            <p:cNvPr id="6" name="Rectangle 5"/>
            <p:cNvSpPr/>
            <p:nvPr/>
          </p:nvSpPr>
          <p:spPr bwMode="auto">
            <a:xfrm>
              <a:off x="8330192" y="2073274"/>
              <a:ext cx="182880" cy="3200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1235" y="1733550"/>
              <a:ext cx="10839450" cy="3657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69069" y="5182202"/>
              <a:ext cx="10839450" cy="914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0100" y="1916430"/>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434332" y="1916430"/>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178894" y="1902004"/>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62778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624735" y="3503226"/>
            <a:ext cx="5001208" cy="732872"/>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SQL Injection Attack: Countermeasure</a:t>
            </a:r>
          </a:p>
        </p:txBody>
      </p:sp>
      <p:sp>
        <p:nvSpPr>
          <p:cNvPr id="6" name="Rectangle 5"/>
          <p:cNvSpPr/>
          <p:nvPr/>
        </p:nvSpPr>
        <p:spPr bwMode="auto">
          <a:xfrm>
            <a:off x="325223" y="1392022"/>
            <a:ext cx="4806613" cy="13303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solidFill>
                <a:schemeClr val="bg1"/>
              </a:solidFill>
              <a:latin typeface="+mj-lt"/>
              <a:ea typeface="Segoe UI" pitchFamily="34" charset="0"/>
              <a:cs typeface="Segoe UI" pitchFamily="34" charset="0"/>
            </a:endParaRPr>
          </a:p>
        </p:txBody>
      </p:sp>
      <p:sp>
        <p:nvSpPr>
          <p:cNvPr id="7" name="Isosceles Triangle 6"/>
          <p:cNvSpPr/>
          <p:nvPr/>
        </p:nvSpPr>
        <p:spPr bwMode="auto">
          <a:xfrm rot="10800000">
            <a:off x="606216" y="2382033"/>
            <a:ext cx="1044773" cy="781599"/>
          </a:xfrm>
          <a:prstGeom prst="triangle">
            <a:avLst>
              <a:gd name="adj" fmla="val 9523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solidFill>
                <a:schemeClr val="bg1"/>
              </a:solidFill>
              <a:latin typeface="+mj-lt"/>
              <a:ea typeface="Segoe UI" pitchFamily="34" charset="0"/>
              <a:cs typeface="Segoe UI" pitchFamily="34" charset="0"/>
            </a:endParaRPr>
          </a:p>
        </p:txBody>
      </p:sp>
      <p:sp>
        <p:nvSpPr>
          <p:cNvPr id="8" name="TextBox 7"/>
          <p:cNvSpPr txBox="1"/>
          <p:nvPr/>
        </p:nvSpPr>
        <p:spPr>
          <a:xfrm>
            <a:off x="384953" y="1529879"/>
            <a:ext cx="5198988" cy="1071062"/>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latin typeface="+mj-lt"/>
              </a:rPr>
              <a:t>Question:  </a:t>
            </a:r>
            <a:r>
              <a:rPr lang="en-US" sz="2800" dirty="0">
                <a:solidFill>
                  <a:schemeClr val="bg1"/>
                </a:solidFill>
                <a:latin typeface="+mj-lt"/>
              </a:rPr>
              <a:t>How can we best block a SQL Injection Attack?</a:t>
            </a:r>
          </a:p>
        </p:txBody>
      </p:sp>
      <p:sp>
        <p:nvSpPr>
          <p:cNvPr id="16" name="TextBox 15"/>
          <p:cNvSpPr txBox="1"/>
          <p:nvPr/>
        </p:nvSpPr>
        <p:spPr>
          <a:xfrm>
            <a:off x="6451123" y="1853062"/>
            <a:ext cx="5350265" cy="3988784"/>
          </a:xfrm>
          <a:prstGeom prst="rect">
            <a:avLst/>
          </a:prstGeom>
          <a:noFill/>
          <a:ln>
            <a:solidFill>
              <a:schemeClr val="tx2"/>
            </a:solidFill>
          </a:ln>
        </p:spPr>
        <p:txBody>
          <a:bodyPr wrap="square" lIns="182880" tIns="146304" rIns="182880" bIns="146304" rtlCol="0">
            <a:spAutoFit/>
          </a:bodyPr>
          <a:lstStyle/>
          <a:p>
            <a:r>
              <a:rPr lang="en-US" sz="1600" dirty="0">
                <a:solidFill>
                  <a:schemeClr val="bg1">
                    <a:lumMod val="50000"/>
                  </a:schemeClr>
                </a:solidFill>
              </a:rPr>
              <a:t>String query = </a:t>
            </a:r>
          </a:p>
          <a:p>
            <a:r>
              <a:rPr lang="en-US" sz="1600" dirty="0">
                <a:solidFill>
                  <a:schemeClr val="bg1">
                    <a:lumMod val="50000"/>
                  </a:schemeClr>
                </a:solidFill>
              </a:rPr>
              <a:t> 	 "SELECT </a:t>
            </a:r>
            <a:r>
              <a:rPr lang="en-US" sz="1600" dirty="0" err="1">
                <a:solidFill>
                  <a:schemeClr val="bg1">
                    <a:lumMod val="50000"/>
                  </a:schemeClr>
                </a:solidFill>
              </a:rPr>
              <a:t>account_balance</a:t>
            </a:r>
            <a:r>
              <a:rPr lang="en-US" sz="1600" dirty="0">
                <a:solidFill>
                  <a:schemeClr val="bg1">
                    <a:lumMod val="50000"/>
                  </a:schemeClr>
                </a:solidFill>
              </a:rPr>
              <a:t> FROM </a:t>
            </a:r>
            <a:r>
              <a:rPr lang="en-US" sz="1600" dirty="0" err="1">
                <a:solidFill>
                  <a:schemeClr val="bg1">
                    <a:lumMod val="50000"/>
                  </a:schemeClr>
                </a:solidFill>
              </a:rPr>
              <a:t>user_data</a:t>
            </a:r>
            <a:r>
              <a:rPr lang="en-US" sz="1600" dirty="0">
                <a:solidFill>
                  <a:schemeClr val="bg1">
                    <a:lumMod val="50000"/>
                  </a:schemeClr>
                </a:solidFill>
              </a:rPr>
              <a:t> WHERE </a:t>
            </a:r>
            <a:r>
              <a:rPr lang="en-US" sz="1600" dirty="0" err="1">
                <a:solidFill>
                  <a:schemeClr val="bg1">
                    <a:lumMod val="50000"/>
                  </a:schemeClr>
                </a:solidFill>
              </a:rPr>
              <a:t>user_name</a:t>
            </a:r>
            <a:r>
              <a:rPr lang="en-US" sz="1600" dirty="0">
                <a:solidFill>
                  <a:schemeClr val="bg1">
                    <a:lumMod val="50000"/>
                  </a:schemeClr>
                </a:solidFill>
              </a:rPr>
              <a:t> = ?";</a:t>
            </a:r>
          </a:p>
          <a:p>
            <a:r>
              <a:rPr lang="en-US" sz="1600" dirty="0">
                <a:solidFill>
                  <a:schemeClr val="bg1">
                    <a:lumMod val="50000"/>
                  </a:schemeClr>
                </a:solidFill>
              </a:rPr>
              <a:t> try {</a:t>
            </a:r>
          </a:p>
          <a:p>
            <a:r>
              <a:rPr lang="en-US" sz="1600" dirty="0">
                <a:solidFill>
                  <a:schemeClr val="bg1">
                    <a:lumMod val="50000"/>
                  </a:schemeClr>
                </a:solidFill>
              </a:rPr>
              <a:t> 	</a:t>
            </a:r>
            <a:r>
              <a:rPr lang="en-US" sz="1600" dirty="0" err="1">
                <a:solidFill>
                  <a:schemeClr val="bg1">
                    <a:lumMod val="50000"/>
                  </a:schemeClr>
                </a:solidFill>
              </a:rPr>
              <a:t>OleDbCommand</a:t>
            </a:r>
            <a:r>
              <a:rPr lang="en-US" sz="1600" dirty="0">
                <a:solidFill>
                  <a:schemeClr val="bg1">
                    <a:lumMod val="50000"/>
                  </a:schemeClr>
                </a:solidFill>
              </a:rPr>
              <a:t> command = new </a:t>
            </a:r>
            <a:r>
              <a:rPr lang="en-US" sz="1600" dirty="0" err="1">
                <a:solidFill>
                  <a:schemeClr val="bg1">
                    <a:lumMod val="50000"/>
                  </a:schemeClr>
                </a:solidFill>
              </a:rPr>
              <a:t>OleDbCommand</a:t>
            </a:r>
            <a:r>
              <a:rPr lang="en-US" sz="1600" dirty="0">
                <a:solidFill>
                  <a:schemeClr val="bg1">
                    <a:lumMod val="50000"/>
                  </a:schemeClr>
                </a:solidFill>
              </a:rPr>
              <a:t>(query, connection);</a:t>
            </a:r>
          </a:p>
          <a:p>
            <a:r>
              <a:rPr lang="en-US" sz="1600" dirty="0">
                <a:solidFill>
                  <a:schemeClr val="bg1">
                    <a:lumMod val="50000"/>
                  </a:schemeClr>
                </a:solidFill>
              </a:rPr>
              <a:t> 	</a:t>
            </a:r>
            <a:r>
              <a:rPr lang="en-US" sz="1600" b="1" dirty="0" err="1">
                <a:solidFill>
                  <a:schemeClr val="bg1">
                    <a:lumMod val="50000"/>
                  </a:schemeClr>
                </a:solidFill>
              </a:rPr>
              <a:t>command.Parameters.Add</a:t>
            </a:r>
            <a:r>
              <a:rPr lang="en-US" sz="1600" b="1" dirty="0">
                <a:solidFill>
                  <a:schemeClr val="bg1">
                    <a:lumMod val="50000"/>
                  </a:schemeClr>
                </a:solidFill>
              </a:rPr>
              <a:t>(new </a:t>
            </a:r>
            <a:r>
              <a:rPr lang="en-US" sz="1600" b="1" dirty="0" err="1">
                <a:solidFill>
                  <a:schemeClr val="bg1">
                    <a:lumMod val="50000"/>
                  </a:schemeClr>
                </a:solidFill>
              </a:rPr>
              <a:t>OleDbParameter</a:t>
            </a:r>
            <a:r>
              <a:rPr lang="en-US" sz="1600" b="1" dirty="0">
                <a:solidFill>
                  <a:schemeClr val="bg1">
                    <a:lumMod val="50000"/>
                  </a:schemeClr>
                </a:solidFill>
              </a:rPr>
              <a:t>("</a:t>
            </a:r>
            <a:r>
              <a:rPr lang="en-US" sz="1600" b="1" dirty="0" err="1">
                <a:solidFill>
                  <a:schemeClr val="bg1">
                    <a:lumMod val="50000"/>
                  </a:schemeClr>
                </a:solidFill>
              </a:rPr>
              <a:t>customerName</a:t>
            </a:r>
            <a:r>
              <a:rPr lang="en-US" sz="1600" b="1" dirty="0">
                <a:solidFill>
                  <a:schemeClr val="bg1">
                    <a:lumMod val="50000"/>
                  </a:schemeClr>
                </a:solidFill>
              </a:rPr>
              <a:t>", </a:t>
            </a:r>
            <a:r>
              <a:rPr lang="en-US" sz="1600" b="1" dirty="0" err="1">
                <a:solidFill>
                  <a:schemeClr val="bg1">
                    <a:lumMod val="50000"/>
                  </a:schemeClr>
                </a:solidFill>
              </a:rPr>
              <a:t>CustomerName</a:t>
            </a:r>
            <a:r>
              <a:rPr lang="en-US" sz="1600" b="1" dirty="0">
                <a:solidFill>
                  <a:schemeClr val="bg1">
                    <a:lumMod val="50000"/>
                  </a:schemeClr>
                </a:solidFill>
              </a:rPr>
              <a:t> </a:t>
            </a:r>
            <a:r>
              <a:rPr lang="en-US" sz="1600" b="1" dirty="0" err="1">
                <a:solidFill>
                  <a:schemeClr val="bg1">
                    <a:lumMod val="50000"/>
                  </a:schemeClr>
                </a:solidFill>
              </a:rPr>
              <a:t>Name.Text</a:t>
            </a:r>
            <a:r>
              <a:rPr lang="en-US" sz="1600" b="1" dirty="0">
                <a:solidFill>
                  <a:schemeClr val="bg1">
                    <a:lumMod val="50000"/>
                  </a:schemeClr>
                </a:solidFill>
              </a:rPr>
              <a:t>));</a:t>
            </a:r>
            <a:endParaRPr lang="en-US" sz="1600" dirty="0">
              <a:solidFill>
                <a:schemeClr val="bg1">
                  <a:lumMod val="50000"/>
                </a:schemeClr>
              </a:solidFill>
            </a:endParaRPr>
          </a:p>
          <a:p>
            <a:r>
              <a:rPr lang="en-US" sz="1600" dirty="0">
                <a:solidFill>
                  <a:schemeClr val="bg1">
                    <a:lumMod val="50000"/>
                  </a:schemeClr>
                </a:solidFill>
              </a:rPr>
              <a:t> 	</a:t>
            </a:r>
            <a:r>
              <a:rPr lang="en-US" sz="1600" dirty="0" err="1">
                <a:solidFill>
                  <a:schemeClr val="bg1">
                    <a:lumMod val="50000"/>
                  </a:schemeClr>
                </a:solidFill>
              </a:rPr>
              <a:t>OleDbDataReader</a:t>
            </a:r>
            <a:r>
              <a:rPr lang="en-US" sz="1600" dirty="0">
                <a:solidFill>
                  <a:schemeClr val="bg1">
                    <a:lumMod val="50000"/>
                  </a:schemeClr>
                </a:solidFill>
              </a:rPr>
              <a:t> reader = </a:t>
            </a:r>
            <a:r>
              <a:rPr lang="en-US" sz="1600" dirty="0" err="1">
                <a:solidFill>
                  <a:schemeClr val="bg1">
                    <a:lumMod val="50000"/>
                  </a:schemeClr>
                </a:solidFill>
              </a:rPr>
              <a:t>command.ExecuteReader</a:t>
            </a:r>
            <a:r>
              <a:rPr lang="en-US" sz="1600" dirty="0">
                <a:solidFill>
                  <a:schemeClr val="bg1">
                    <a:lumMod val="50000"/>
                  </a:schemeClr>
                </a:solidFill>
              </a:rPr>
              <a:t>();</a:t>
            </a:r>
          </a:p>
          <a:p>
            <a:r>
              <a:rPr lang="en-US" sz="1600" dirty="0">
                <a:solidFill>
                  <a:schemeClr val="bg1">
                    <a:lumMod val="50000"/>
                  </a:schemeClr>
                </a:solidFill>
              </a:rPr>
              <a:t> 	// …</a:t>
            </a:r>
          </a:p>
          <a:p>
            <a:r>
              <a:rPr lang="en-US" sz="1600" dirty="0">
                <a:solidFill>
                  <a:schemeClr val="bg1">
                    <a:lumMod val="50000"/>
                  </a:schemeClr>
                </a:solidFill>
              </a:rPr>
              <a:t> } catch (</a:t>
            </a:r>
            <a:r>
              <a:rPr lang="en-US" sz="1600" dirty="0" err="1">
                <a:solidFill>
                  <a:schemeClr val="bg1">
                    <a:lumMod val="50000"/>
                  </a:schemeClr>
                </a:solidFill>
              </a:rPr>
              <a:t>OleDbException</a:t>
            </a:r>
            <a:r>
              <a:rPr lang="en-US" sz="1600" dirty="0">
                <a:solidFill>
                  <a:schemeClr val="bg1">
                    <a:lumMod val="50000"/>
                  </a:schemeClr>
                </a:solidFill>
              </a:rPr>
              <a:t> se) {</a:t>
            </a:r>
          </a:p>
          <a:p>
            <a:r>
              <a:rPr lang="en-US" sz="1600" dirty="0">
                <a:solidFill>
                  <a:schemeClr val="bg1">
                    <a:lumMod val="50000"/>
                  </a:schemeClr>
                </a:solidFill>
              </a:rPr>
              <a:t> 	// error handling</a:t>
            </a:r>
          </a:p>
          <a:p>
            <a:r>
              <a:rPr lang="en-US" sz="1600" dirty="0">
                <a:solidFill>
                  <a:schemeClr val="bg1">
                    <a:lumMod val="50000"/>
                  </a:schemeClr>
                </a:solidFill>
              </a:rPr>
              <a:t> } </a:t>
            </a:r>
          </a:p>
        </p:txBody>
      </p:sp>
      <p:sp>
        <p:nvSpPr>
          <p:cNvPr id="17" name="TextBox 16"/>
          <p:cNvSpPr txBox="1"/>
          <p:nvPr/>
        </p:nvSpPr>
        <p:spPr>
          <a:xfrm>
            <a:off x="6413801" y="1063038"/>
            <a:ext cx="535026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gradFill>
                  <a:gsLst>
                    <a:gs pos="2917">
                      <a:schemeClr val="tx1"/>
                    </a:gs>
                    <a:gs pos="30000">
                      <a:schemeClr val="tx1"/>
                    </a:gs>
                  </a:gsLst>
                  <a:lin ang="5400000" scaled="0"/>
                </a:gradFill>
              </a:rPr>
              <a:t>Example code that prevents SQL Injection hacking</a:t>
            </a:r>
            <a:endParaRPr lang="en-US" i="1" dirty="0">
              <a:gradFill>
                <a:gsLst>
                  <a:gs pos="2917">
                    <a:schemeClr val="tx1"/>
                  </a:gs>
                  <a:gs pos="30000">
                    <a:schemeClr val="tx1"/>
                  </a:gs>
                </a:gsLst>
                <a:lin ang="5400000" scaled="0"/>
              </a:gradFill>
            </a:endParaRPr>
          </a:p>
        </p:txBody>
      </p:sp>
      <p:grpSp>
        <p:nvGrpSpPr>
          <p:cNvPr id="2" name="Group 1"/>
          <p:cNvGrpSpPr/>
          <p:nvPr/>
        </p:nvGrpSpPr>
        <p:grpSpPr>
          <a:xfrm>
            <a:off x="722864" y="3480519"/>
            <a:ext cx="5038437" cy="3221714"/>
            <a:chOff x="722864" y="3480519"/>
            <a:chExt cx="5038437" cy="3221714"/>
          </a:xfrm>
        </p:grpSpPr>
        <p:sp>
          <p:nvSpPr>
            <p:cNvPr id="24" name="Isosceles Triangle 23"/>
            <p:cNvSpPr/>
            <p:nvPr/>
          </p:nvSpPr>
          <p:spPr bwMode="auto">
            <a:xfrm rot="10800000" flipH="1">
              <a:off x="4595459" y="5920634"/>
              <a:ext cx="770765" cy="781599"/>
            </a:xfrm>
            <a:prstGeom prst="triangle">
              <a:avLst>
                <a:gd name="adj" fmla="val 9523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22864" y="3480519"/>
              <a:ext cx="5038437" cy="26590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TextBox 13"/>
            <p:cNvSpPr txBox="1"/>
            <p:nvPr/>
          </p:nvSpPr>
          <p:spPr>
            <a:xfrm>
              <a:off x="722865" y="3517654"/>
              <a:ext cx="5038435" cy="1458861"/>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lumMod val="50000"/>
                    </a:schemeClr>
                  </a:solidFill>
                  <a:latin typeface="+mj-lt"/>
                </a:rPr>
                <a:t>Answer: </a:t>
              </a:r>
              <a:r>
                <a:rPr lang="en-US" sz="2800" dirty="0">
                  <a:gradFill>
                    <a:gsLst>
                      <a:gs pos="2917">
                        <a:schemeClr val="tx1"/>
                      </a:gs>
                      <a:gs pos="30000">
                        <a:schemeClr val="tx1"/>
                      </a:gs>
                    </a:gsLst>
                    <a:lin ang="5400000" scaled="0"/>
                  </a:gradFill>
                  <a:latin typeface="+mj-lt"/>
                </a:rPr>
                <a:t>As long as the site uses a </a:t>
              </a:r>
              <a:r>
                <a:rPr lang="en-US" sz="2800" dirty="0">
                  <a:solidFill>
                    <a:schemeClr val="tx2"/>
                  </a:solidFill>
                  <a:latin typeface="+mj-lt"/>
                </a:rPr>
                <a:t>modern type-safe language</a:t>
              </a:r>
              <a:r>
                <a:rPr lang="en-US" sz="2800" dirty="0">
                  <a:gradFill>
                    <a:gsLst>
                      <a:gs pos="2917">
                        <a:schemeClr val="tx1"/>
                      </a:gs>
                      <a:gs pos="30000">
                        <a:schemeClr val="tx1"/>
                      </a:gs>
                    </a:gsLst>
                    <a:lin ang="5400000" scaled="0"/>
                  </a:gradFill>
                  <a:latin typeface="+mj-lt"/>
                </a:rPr>
                <a:t>, you’re safe. </a:t>
              </a:r>
            </a:p>
          </p:txBody>
        </p:sp>
        <p:sp>
          <p:nvSpPr>
            <p:cNvPr id="20" name="Rectangle 19"/>
            <p:cNvSpPr/>
            <p:nvPr/>
          </p:nvSpPr>
          <p:spPr>
            <a:xfrm>
              <a:off x="1650989" y="5320724"/>
              <a:ext cx="2016345" cy="707886"/>
            </a:xfrm>
            <a:prstGeom prst="rect">
              <a:avLst/>
            </a:prstGeom>
          </p:spPr>
          <p:txBody>
            <a:bodyPr wrap="square">
              <a:spAutoFit/>
            </a:bodyPr>
            <a:lstStyle/>
            <a:p>
              <a:pPr marL="285750" indent="-285750">
                <a:buFont typeface="Wingdings" panose="05000000000000000000" pitchFamily="2" charset="2"/>
                <a:buChar char="ü"/>
              </a:pPr>
              <a:r>
                <a:rPr lang="en-US" sz="2000" dirty="0">
                  <a:solidFill>
                    <a:schemeClr val="bg1">
                      <a:lumMod val="50000"/>
                    </a:schemeClr>
                  </a:solidFill>
                  <a:latin typeface="+mj-lt"/>
                </a:rPr>
                <a:t>Java EE</a:t>
              </a:r>
            </a:p>
            <a:p>
              <a:pPr marL="285750" indent="-285750">
                <a:buFont typeface="Wingdings" panose="05000000000000000000" pitchFamily="2" charset="2"/>
                <a:buChar char="ü"/>
              </a:pPr>
              <a:r>
                <a:rPr lang="en-US" sz="2000" dirty="0">
                  <a:solidFill>
                    <a:schemeClr val="bg1">
                      <a:lumMod val="50000"/>
                    </a:schemeClr>
                  </a:solidFill>
                  <a:latin typeface="+mj-lt"/>
                </a:rPr>
                <a:t>.NET</a:t>
              </a:r>
            </a:p>
          </p:txBody>
        </p:sp>
        <p:sp>
          <p:nvSpPr>
            <p:cNvPr id="21" name="Rectangle 20"/>
            <p:cNvSpPr/>
            <p:nvPr/>
          </p:nvSpPr>
          <p:spPr>
            <a:xfrm>
              <a:off x="3422334" y="5320297"/>
              <a:ext cx="2161607" cy="707886"/>
            </a:xfrm>
            <a:prstGeom prst="rect">
              <a:avLst/>
            </a:prstGeom>
          </p:spPr>
          <p:txBody>
            <a:bodyPr wrap="square">
              <a:spAutoFit/>
            </a:bodyPr>
            <a:lstStyle/>
            <a:p>
              <a:pPr marL="285750" indent="-285750">
                <a:buFont typeface="Wingdings" panose="05000000000000000000" pitchFamily="2" charset="2"/>
                <a:buChar char="ü"/>
              </a:pPr>
              <a:r>
                <a:rPr lang="en-US" sz="2000" dirty="0">
                  <a:solidFill>
                    <a:schemeClr val="bg1">
                      <a:lumMod val="50000"/>
                    </a:schemeClr>
                  </a:solidFill>
                  <a:latin typeface="+mj-lt"/>
                </a:rPr>
                <a:t>PHP</a:t>
              </a:r>
            </a:p>
            <a:p>
              <a:pPr marL="285750" indent="-285750">
                <a:buFont typeface="Wingdings" panose="05000000000000000000" pitchFamily="2" charset="2"/>
                <a:buChar char="ü"/>
              </a:pPr>
              <a:r>
                <a:rPr lang="en-US" sz="2000" dirty="0">
                  <a:solidFill>
                    <a:schemeClr val="bg1">
                      <a:lumMod val="50000"/>
                    </a:schemeClr>
                  </a:solidFill>
                  <a:latin typeface="+mj-lt"/>
                </a:rPr>
                <a:t>Hibernate </a:t>
              </a:r>
            </a:p>
          </p:txBody>
        </p:sp>
        <p:sp>
          <p:nvSpPr>
            <p:cNvPr id="22" name="Rectangle 21"/>
            <p:cNvSpPr/>
            <p:nvPr/>
          </p:nvSpPr>
          <p:spPr>
            <a:xfrm>
              <a:off x="929614" y="4950965"/>
              <a:ext cx="2081019" cy="369332"/>
            </a:xfrm>
            <a:prstGeom prst="rect">
              <a:avLst/>
            </a:prstGeom>
          </p:spPr>
          <p:txBody>
            <a:bodyPr wrap="none">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Examples include:</a:t>
              </a:r>
            </a:p>
          </p:txBody>
        </p:sp>
      </p:grpSp>
    </p:spTree>
    <p:extLst>
      <p:ext uri="{BB962C8B-B14F-4D97-AF65-F5344CB8AC3E}">
        <p14:creationId xmlns:p14="http://schemas.microsoft.com/office/powerpoint/2010/main" val="10905586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994" y="3018064"/>
            <a:ext cx="9949543"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latin typeface="+mj-lt"/>
              </a:rPr>
              <a:t>Cracking a Password</a:t>
            </a:r>
          </a:p>
        </p:txBody>
      </p:sp>
    </p:spTree>
    <p:extLst>
      <p:ext uri="{BB962C8B-B14F-4D97-AF65-F5344CB8AC3E}">
        <p14:creationId xmlns:p14="http://schemas.microsoft.com/office/powerpoint/2010/main" val="6776829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bwMode="auto">
          <a:xfrm>
            <a:off x="937245" y="4267740"/>
            <a:ext cx="3045181" cy="1768952"/>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Can passwords be cracked?</a:t>
            </a:r>
          </a:p>
        </p:txBody>
      </p:sp>
      <p:sp>
        <p:nvSpPr>
          <p:cNvPr id="5" name="TextBox 4"/>
          <p:cNvSpPr txBox="1"/>
          <p:nvPr/>
        </p:nvSpPr>
        <p:spPr>
          <a:xfrm>
            <a:off x="269240" y="929859"/>
            <a:ext cx="113334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Before understanding how a password can be broken, you must understand its components.</a:t>
            </a:r>
          </a:p>
        </p:txBody>
      </p:sp>
      <p:grpSp>
        <p:nvGrpSpPr>
          <p:cNvPr id="15" name="Group 14"/>
          <p:cNvGrpSpPr/>
          <p:nvPr/>
        </p:nvGrpSpPr>
        <p:grpSpPr>
          <a:xfrm>
            <a:off x="431800" y="1940830"/>
            <a:ext cx="11170920" cy="2092960"/>
            <a:chOff x="431800" y="2245630"/>
            <a:chExt cx="11170920" cy="2092960"/>
          </a:xfrm>
        </p:grpSpPr>
        <p:sp>
          <p:nvSpPr>
            <p:cNvPr id="14" name="Rectangle 13"/>
            <p:cNvSpPr/>
            <p:nvPr/>
          </p:nvSpPr>
          <p:spPr bwMode="auto">
            <a:xfrm>
              <a:off x="3662680" y="2245630"/>
              <a:ext cx="7940040" cy="20929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31800" y="2245630"/>
              <a:ext cx="3474720" cy="2092960"/>
              <a:chOff x="426720" y="2255520"/>
              <a:chExt cx="3474720" cy="2092960"/>
            </a:xfrm>
          </p:grpSpPr>
          <p:sp>
            <p:nvSpPr>
              <p:cNvPr id="7" name="Rectangle 6"/>
              <p:cNvSpPr/>
              <p:nvPr/>
            </p:nvSpPr>
            <p:spPr bwMode="auto">
              <a:xfrm>
                <a:off x="426720" y="2255520"/>
                <a:ext cx="3230880" cy="209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6720" y="2489470"/>
                <a:ext cx="347472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Passwords are not plain text anymore, instead a </a:t>
                </a:r>
                <a:r>
                  <a:rPr lang="en-US" sz="2400" b="1" dirty="0">
                    <a:solidFill>
                      <a:schemeClr val="bg1"/>
                    </a:solidFill>
                  </a:rPr>
                  <a:t>‘hash’</a:t>
                </a:r>
                <a:r>
                  <a:rPr lang="en-US" sz="2400" dirty="0">
                    <a:solidFill>
                      <a:schemeClr val="bg1"/>
                    </a:solidFill>
                  </a:rPr>
                  <a:t> is used.</a:t>
                </a:r>
              </a:p>
            </p:txBody>
          </p:sp>
        </p:grpSp>
        <p:sp>
          <p:nvSpPr>
            <p:cNvPr id="8" name="TextBox 7"/>
            <p:cNvSpPr txBox="1"/>
            <p:nvPr/>
          </p:nvSpPr>
          <p:spPr>
            <a:xfrm>
              <a:off x="3949700" y="2456470"/>
              <a:ext cx="44094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What’s a hash?</a:t>
              </a:r>
            </a:p>
          </p:txBody>
        </p:sp>
        <p:sp>
          <p:nvSpPr>
            <p:cNvPr id="12" name="TextBox 11"/>
            <p:cNvSpPr txBox="1"/>
            <p:nvPr/>
          </p:nvSpPr>
          <p:spPr>
            <a:xfrm>
              <a:off x="3949700" y="2811978"/>
              <a:ext cx="747268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Hashing is a method to convert passwords into a fixed length string of characters using an algorithm.  The resulting string is referred to as a “fingerprint”.</a:t>
              </a:r>
            </a:p>
          </p:txBody>
        </p:sp>
      </p:grpSp>
      <p:grpSp>
        <p:nvGrpSpPr>
          <p:cNvPr id="18" name="Group 54"/>
          <p:cNvGrpSpPr>
            <a:grpSpLocks noChangeAspect="1"/>
          </p:cNvGrpSpPr>
          <p:nvPr/>
        </p:nvGrpSpPr>
        <p:grpSpPr bwMode="auto">
          <a:xfrm>
            <a:off x="5229222" y="4944214"/>
            <a:ext cx="1413515" cy="1735148"/>
            <a:chOff x="3001" y="1084"/>
            <a:chExt cx="2056" cy="2530"/>
          </a:xfrm>
          <a:solidFill>
            <a:schemeClr val="tx1">
              <a:lumMod val="60000"/>
              <a:lumOff val="40000"/>
            </a:schemeClr>
          </a:solidFill>
        </p:grpSpPr>
        <p:sp>
          <p:nvSpPr>
            <p:cNvPr id="22" name="Freeform 55"/>
            <p:cNvSpPr>
              <a:spLocks/>
            </p:cNvSpPr>
            <p:nvPr/>
          </p:nvSpPr>
          <p:spPr bwMode="auto">
            <a:xfrm>
              <a:off x="3339" y="1084"/>
              <a:ext cx="1450" cy="876"/>
            </a:xfrm>
            <a:custGeom>
              <a:avLst/>
              <a:gdLst>
                <a:gd name="T0" fmla="*/ 1332 w 1450"/>
                <a:gd name="T1" fmla="*/ 750 h 876"/>
                <a:gd name="T2" fmla="*/ 1320 w 1450"/>
                <a:gd name="T3" fmla="*/ 850 h 876"/>
                <a:gd name="T4" fmla="*/ 1450 w 1450"/>
                <a:gd name="T5" fmla="*/ 824 h 876"/>
                <a:gd name="T6" fmla="*/ 1434 w 1450"/>
                <a:gd name="T7" fmla="*/ 688 h 876"/>
                <a:gd name="T8" fmla="*/ 1404 w 1450"/>
                <a:gd name="T9" fmla="*/ 548 h 876"/>
                <a:gd name="T10" fmla="*/ 1384 w 1450"/>
                <a:gd name="T11" fmla="*/ 478 h 876"/>
                <a:gd name="T12" fmla="*/ 1358 w 1450"/>
                <a:gd name="T13" fmla="*/ 410 h 876"/>
                <a:gd name="T14" fmla="*/ 1326 w 1450"/>
                <a:gd name="T15" fmla="*/ 344 h 876"/>
                <a:gd name="T16" fmla="*/ 1290 w 1450"/>
                <a:gd name="T17" fmla="*/ 282 h 876"/>
                <a:gd name="T18" fmla="*/ 1246 w 1450"/>
                <a:gd name="T19" fmla="*/ 222 h 876"/>
                <a:gd name="T20" fmla="*/ 1196 w 1450"/>
                <a:gd name="T21" fmla="*/ 168 h 876"/>
                <a:gd name="T22" fmla="*/ 1140 w 1450"/>
                <a:gd name="T23" fmla="*/ 120 h 876"/>
                <a:gd name="T24" fmla="*/ 1074 w 1450"/>
                <a:gd name="T25" fmla="*/ 80 h 876"/>
                <a:gd name="T26" fmla="*/ 1002 w 1450"/>
                <a:gd name="T27" fmla="*/ 46 h 876"/>
                <a:gd name="T28" fmla="*/ 920 w 1450"/>
                <a:gd name="T29" fmla="*/ 22 h 876"/>
                <a:gd name="T30" fmla="*/ 830 w 1450"/>
                <a:gd name="T31" fmla="*/ 6 h 876"/>
                <a:gd name="T32" fmla="*/ 732 w 1450"/>
                <a:gd name="T33" fmla="*/ 0 h 876"/>
                <a:gd name="T34" fmla="*/ 670 w 1450"/>
                <a:gd name="T35" fmla="*/ 2 h 876"/>
                <a:gd name="T36" fmla="*/ 584 w 1450"/>
                <a:gd name="T37" fmla="*/ 12 h 876"/>
                <a:gd name="T38" fmla="*/ 536 w 1450"/>
                <a:gd name="T39" fmla="*/ 22 h 876"/>
                <a:gd name="T40" fmla="*/ 520 w 1450"/>
                <a:gd name="T41" fmla="*/ 28 h 876"/>
                <a:gd name="T42" fmla="*/ 494 w 1450"/>
                <a:gd name="T43" fmla="*/ 44 h 876"/>
                <a:gd name="T44" fmla="*/ 478 w 1450"/>
                <a:gd name="T45" fmla="*/ 66 h 876"/>
                <a:gd name="T46" fmla="*/ 456 w 1450"/>
                <a:gd name="T47" fmla="*/ 90 h 876"/>
                <a:gd name="T48" fmla="*/ 446 w 1450"/>
                <a:gd name="T49" fmla="*/ 96 h 876"/>
                <a:gd name="T50" fmla="*/ 400 w 1450"/>
                <a:gd name="T51" fmla="*/ 104 h 876"/>
                <a:gd name="T52" fmla="*/ 366 w 1450"/>
                <a:gd name="T53" fmla="*/ 108 h 876"/>
                <a:gd name="T54" fmla="*/ 358 w 1450"/>
                <a:gd name="T55" fmla="*/ 112 h 876"/>
                <a:gd name="T56" fmla="*/ 292 w 1450"/>
                <a:gd name="T57" fmla="*/ 148 h 876"/>
                <a:gd name="T58" fmla="*/ 236 w 1450"/>
                <a:gd name="T59" fmla="*/ 190 h 876"/>
                <a:gd name="T60" fmla="*/ 186 w 1450"/>
                <a:gd name="T61" fmla="*/ 236 h 876"/>
                <a:gd name="T62" fmla="*/ 144 w 1450"/>
                <a:gd name="T63" fmla="*/ 284 h 876"/>
                <a:gd name="T64" fmla="*/ 110 w 1450"/>
                <a:gd name="T65" fmla="*/ 334 h 876"/>
                <a:gd name="T66" fmla="*/ 80 w 1450"/>
                <a:gd name="T67" fmla="*/ 386 h 876"/>
                <a:gd name="T68" fmla="*/ 40 w 1450"/>
                <a:gd name="T69" fmla="*/ 486 h 876"/>
                <a:gd name="T70" fmla="*/ 14 w 1450"/>
                <a:gd name="T71" fmla="*/ 580 h 876"/>
                <a:gd name="T72" fmla="*/ 4 w 1450"/>
                <a:gd name="T73" fmla="*/ 656 h 876"/>
                <a:gd name="T74" fmla="*/ 0 w 1450"/>
                <a:gd name="T75" fmla="*/ 726 h 876"/>
                <a:gd name="T76" fmla="*/ 174 w 1450"/>
                <a:gd name="T77" fmla="*/ 876 h 876"/>
                <a:gd name="T78" fmla="*/ 166 w 1450"/>
                <a:gd name="T79" fmla="*/ 844 h 876"/>
                <a:gd name="T80" fmla="*/ 154 w 1450"/>
                <a:gd name="T81" fmla="*/ 778 h 876"/>
                <a:gd name="T82" fmla="*/ 148 w 1450"/>
                <a:gd name="T83" fmla="*/ 676 h 876"/>
                <a:gd name="T84" fmla="*/ 152 w 1450"/>
                <a:gd name="T85" fmla="*/ 640 h 876"/>
                <a:gd name="T86" fmla="*/ 184 w 1450"/>
                <a:gd name="T87" fmla="*/ 638 h 876"/>
                <a:gd name="T88" fmla="*/ 246 w 1450"/>
                <a:gd name="T89" fmla="*/ 622 h 876"/>
                <a:gd name="T90" fmla="*/ 308 w 1450"/>
                <a:gd name="T91" fmla="*/ 598 h 876"/>
                <a:gd name="T92" fmla="*/ 366 w 1450"/>
                <a:gd name="T93" fmla="*/ 564 h 876"/>
                <a:gd name="T94" fmla="*/ 416 w 1450"/>
                <a:gd name="T95" fmla="*/ 522 h 876"/>
                <a:gd name="T96" fmla="*/ 460 w 1450"/>
                <a:gd name="T97" fmla="*/ 472 h 876"/>
                <a:gd name="T98" fmla="*/ 494 w 1450"/>
                <a:gd name="T99" fmla="*/ 414 h 876"/>
                <a:gd name="T100" fmla="*/ 514 w 1450"/>
                <a:gd name="T101" fmla="*/ 352 h 876"/>
                <a:gd name="T102" fmla="*/ 518 w 1450"/>
                <a:gd name="T103" fmla="*/ 318 h 876"/>
                <a:gd name="T104" fmla="*/ 600 w 1450"/>
                <a:gd name="T105" fmla="*/ 376 h 876"/>
                <a:gd name="T106" fmla="*/ 690 w 1450"/>
                <a:gd name="T107" fmla="*/ 420 h 876"/>
                <a:gd name="T108" fmla="*/ 784 w 1450"/>
                <a:gd name="T109" fmla="*/ 454 h 876"/>
                <a:gd name="T110" fmla="*/ 880 w 1450"/>
                <a:gd name="T111" fmla="*/ 476 h 876"/>
                <a:gd name="T112" fmla="*/ 980 w 1450"/>
                <a:gd name="T113" fmla="*/ 494 h 876"/>
                <a:gd name="T114" fmla="*/ 1176 w 1450"/>
                <a:gd name="T115" fmla="*/ 514 h 876"/>
                <a:gd name="T116" fmla="*/ 1270 w 1450"/>
                <a:gd name="T117" fmla="*/ 522 h 876"/>
                <a:gd name="T118" fmla="*/ 1292 w 1450"/>
                <a:gd name="T119" fmla="*/ 542 h 876"/>
                <a:gd name="T120" fmla="*/ 1310 w 1450"/>
                <a:gd name="T121" fmla="*/ 576 h 876"/>
                <a:gd name="T122" fmla="*/ 1322 w 1450"/>
                <a:gd name="T123" fmla="*/ 624 h 876"/>
                <a:gd name="T124" fmla="*/ 1330 w 1450"/>
                <a:gd name="T125" fmla="*/ 68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0" h="876">
                  <a:moveTo>
                    <a:pt x="1332" y="750"/>
                  </a:moveTo>
                  <a:lnTo>
                    <a:pt x="1332" y="750"/>
                  </a:lnTo>
                  <a:lnTo>
                    <a:pt x="1328" y="798"/>
                  </a:lnTo>
                  <a:lnTo>
                    <a:pt x="1320" y="850"/>
                  </a:lnTo>
                  <a:lnTo>
                    <a:pt x="1450" y="824"/>
                  </a:lnTo>
                  <a:lnTo>
                    <a:pt x="1450" y="824"/>
                  </a:lnTo>
                  <a:lnTo>
                    <a:pt x="1444" y="758"/>
                  </a:lnTo>
                  <a:lnTo>
                    <a:pt x="1434" y="688"/>
                  </a:lnTo>
                  <a:lnTo>
                    <a:pt x="1422" y="618"/>
                  </a:lnTo>
                  <a:lnTo>
                    <a:pt x="1404" y="548"/>
                  </a:lnTo>
                  <a:lnTo>
                    <a:pt x="1394" y="514"/>
                  </a:lnTo>
                  <a:lnTo>
                    <a:pt x="1384" y="478"/>
                  </a:lnTo>
                  <a:lnTo>
                    <a:pt x="1370" y="444"/>
                  </a:lnTo>
                  <a:lnTo>
                    <a:pt x="1358" y="410"/>
                  </a:lnTo>
                  <a:lnTo>
                    <a:pt x="1342" y="376"/>
                  </a:lnTo>
                  <a:lnTo>
                    <a:pt x="1326" y="344"/>
                  </a:lnTo>
                  <a:lnTo>
                    <a:pt x="1308" y="312"/>
                  </a:lnTo>
                  <a:lnTo>
                    <a:pt x="1290" y="282"/>
                  </a:lnTo>
                  <a:lnTo>
                    <a:pt x="1268" y="252"/>
                  </a:lnTo>
                  <a:lnTo>
                    <a:pt x="1246" y="222"/>
                  </a:lnTo>
                  <a:lnTo>
                    <a:pt x="1222" y="194"/>
                  </a:lnTo>
                  <a:lnTo>
                    <a:pt x="1196" y="168"/>
                  </a:lnTo>
                  <a:lnTo>
                    <a:pt x="1168" y="144"/>
                  </a:lnTo>
                  <a:lnTo>
                    <a:pt x="1140" y="120"/>
                  </a:lnTo>
                  <a:lnTo>
                    <a:pt x="1108" y="100"/>
                  </a:lnTo>
                  <a:lnTo>
                    <a:pt x="1074" y="80"/>
                  </a:lnTo>
                  <a:lnTo>
                    <a:pt x="1040" y="62"/>
                  </a:lnTo>
                  <a:lnTo>
                    <a:pt x="1002" y="46"/>
                  </a:lnTo>
                  <a:lnTo>
                    <a:pt x="962" y="32"/>
                  </a:lnTo>
                  <a:lnTo>
                    <a:pt x="920" y="22"/>
                  </a:lnTo>
                  <a:lnTo>
                    <a:pt x="876" y="12"/>
                  </a:lnTo>
                  <a:lnTo>
                    <a:pt x="830" y="6"/>
                  </a:lnTo>
                  <a:lnTo>
                    <a:pt x="782" y="2"/>
                  </a:lnTo>
                  <a:lnTo>
                    <a:pt x="732" y="0"/>
                  </a:lnTo>
                  <a:lnTo>
                    <a:pt x="732" y="0"/>
                  </a:lnTo>
                  <a:lnTo>
                    <a:pt x="670" y="2"/>
                  </a:lnTo>
                  <a:lnTo>
                    <a:pt x="610" y="8"/>
                  </a:lnTo>
                  <a:lnTo>
                    <a:pt x="584" y="12"/>
                  </a:lnTo>
                  <a:lnTo>
                    <a:pt x="558" y="16"/>
                  </a:lnTo>
                  <a:lnTo>
                    <a:pt x="536" y="22"/>
                  </a:lnTo>
                  <a:lnTo>
                    <a:pt x="520" y="28"/>
                  </a:lnTo>
                  <a:lnTo>
                    <a:pt x="520" y="28"/>
                  </a:lnTo>
                  <a:lnTo>
                    <a:pt x="506" y="36"/>
                  </a:lnTo>
                  <a:lnTo>
                    <a:pt x="494" y="44"/>
                  </a:lnTo>
                  <a:lnTo>
                    <a:pt x="486" y="54"/>
                  </a:lnTo>
                  <a:lnTo>
                    <a:pt x="478" y="66"/>
                  </a:lnTo>
                  <a:lnTo>
                    <a:pt x="464" y="84"/>
                  </a:lnTo>
                  <a:lnTo>
                    <a:pt x="456" y="90"/>
                  </a:lnTo>
                  <a:lnTo>
                    <a:pt x="446" y="96"/>
                  </a:lnTo>
                  <a:lnTo>
                    <a:pt x="446" y="96"/>
                  </a:lnTo>
                  <a:lnTo>
                    <a:pt x="424" y="100"/>
                  </a:lnTo>
                  <a:lnTo>
                    <a:pt x="400" y="104"/>
                  </a:lnTo>
                  <a:lnTo>
                    <a:pt x="378" y="106"/>
                  </a:lnTo>
                  <a:lnTo>
                    <a:pt x="366" y="108"/>
                  </a:lnTo>
                  <a:lnTo>
                    <a:pt x="358" y="112"/>
                  </a:lnTo>
                  <a:lnTo>
                    <a:pt x="358" y="112"/>
                  </a:lnTo>
                  <a:lnTo>
                    <a:pt x="324" y="130"/>
                  </a:lnTo>
                  <a:lnTo>
                    <a:pt x="292" y="148"/>
                  </a:lnTo>
                  <a:lnTo>
                    <a:pt x="262" y="170"/>
                  </a:lnTo>
                  <a:lnTo>
                    <a:pt x="236" y="190"/>
                  </a:lnTo>
                  <a:lnTo>
                    <a:pt x="210" y="212"/>
                  </a:lnTo>
                  <a:lnTo>
                    <a:pt x="186" y="236"/>
                  </a:lnTo>
                  <a:lnTo>
                    <a:pt x="164" y="260"/>
                  </a:lnTo>
                  <a:lnTo>
                    <a:pt x="144" y="284"/>
                  </a:lnTo>
                  <a:lnTo>
                    <a:pt x="126" y="308"/>
                  </a:lnTo>
                  <a:lnTo>
                    <a:pt x="110" y="334"/>
                  </a:lnTo>
                  <a:lnTo>
                    <a:pt x="94" y="360"/>
                  </a:lnTo>
                  <a:lnTo>
                    <a:pt x="80" y="386"/>
                  </a:lnTo>
                  <a:lnTo>
                    <a:pt x="58" y="436"/>
                  </a:lnTo>
                  <a:lnTo>
                    <a:pt x="40" y="486"/>
                  </a:lnTo>
                  <a:lnTo>
                    <a:pt x="26" y="534"/>
                  </a:lnTo>
                  <a:lnTo>
                    <a:pt x="14" y="580"/>
                  </a:lnTo>
                  <a:lnTo>
                    <a:pt x="8" y="620"/>
                  </a:lnTo>
                  <a:lnTo>
                    <a:pt x="4" y="656"/>
                  </a:lnTo>
                  <a:lnTo>
                    <a:pt x="0" y="708"/>
                  </a:lnTo>
                  <a:lnTo>
                    <a:pt x="0" y="726"/>
                  </a:lnTo>
                  <a:lnTo>
                    <a:pt x="6" y="846"/>
                  </a:lnTo>
                  <a:lnTo>
                    <a:pt x="174" y="876"/>
                  </a:lnTo>
                  <a:lnTo>
                    <a:pt x="174" y="876"/>
                  </a:lnTo>
                  <a:lnTo>
                    <a:pt x="166" y="844"/>
                  </a:lnTo>
                  <a:lnTo>
                    <a:pt x="160" y="812"/>
                  </a:lnTo>
                  <a:lnTo>
                    <a:pt x="154" y="778"/>
                  </a:lnTo>
                  <a:lnTo>
                    <a:pt x="150" y="746"/>
                  </a:lnTo>
                  <a:lnTo>
                    <a:pt x="148" y="676"/>
                  </a:lnTo>
                  <a:lnTo>
                    <a:pt x="148" y="676"/>
                  </a:lnTo>
                  <a:lnTo>
                    <a:pt x="152" y="640"/>
                  </a:lnTo>
                  <a:lnTo>
                    <a:pt x="152" y="640"/>
                  </a:lnTo>
                  <a:lnTo>
                    <a:pt x="184" y="638"/>
                  </a:lnTo>
                  <a:lnTo>
                    <a:pt x="214" y="632"/>
                  </a:lnTo>
                  <a:lnTo>
                    <a:pt x="246" y="622"/>
                  </a:lnTo>
                  <a:lnTo>
                    <a:pt x="278" y="612"/>
                  </a:lnTo>
                  <a:lnTo>
                    <a:pt x="308" y="598"/>
                  </a:lnTo>
                  <a:lnTo>
                    <a:pt x="336" y="582"/>
                  </a:lnTo>
                  <a:lnTo>
                    <a:pt x="366" y="564"/>
                  </a:lnTo>
                  <a:lnTo>
                    <a:pt x="392" y="544"/>
                  </a:lnTo>
                  <a:lnTo>
                    <a:pt x="416" y="522"/>
                  </a:lnTo>
                  <a:lnTo>
                    <a:pt x="440" y="498"/>
                  </a:lnTo>
                  <a:lnTo>
                    <a:pt x="460" y="472"/>
                  </a:lnTo>
                  <a:lnTo>
                    <a:pt x="478" y="444"/>
                  </a:lnTo>
                  <a:lnTo>
                    <a:pt x="494" y="414"/>
                  </a:lnTo>
                  <a:lnTo>
                    <a:pt x="506" y="384"/>
                  </a:lnTo>
                  <a:lnTo>
                    <a:pt x="514" y="352"/>
                  </a:lnTo>
                  <a:lnTo>
                    <a:pt x="518" y="318"/>
                  </a:lnTo>
                  <a:lnTo>
                    <a:pt x="518" y="318"/>
                  </a:lnTo>
                  <a:lnTo>
                    <a:pt x="558" y="350"/>
                  </a:lnTo>
                  <a:lnTo>
                    <a:pt x="600" y="376"/>
                  </a:lnTo>
                  <a:lnTo>
                    <a:pt x="644" y="400"/>
                  </a:lnTo>
                  <a:lnTo>
                    <a:pt x="690" y="420"/>
                  </a:lnTo>
                  <a:lnTo>
                    <a:pt x="736" y="438"/>
                  </a:lnTo>
                  <a:lnTo>
                    <a:pt x="784" y="454"/>
                  </a:lnTo>
                  <a:lnTo>
                    <a:pt x="832" y="466"/>
                  </a:lnTo>
                  <a:lnTo>
                    <a:pt x="880" y="476"/>
                  </a:lnTo>
                  <a:lnTo>
                    <a:pt x="930" y="486"/>
                  </a:lnTo>
                  <a:lnTo>
                    <a:pt x="980" y="494"/>
                  </a:lnTo>
                  <a:lnTo>
                    <a:pt x="1078" y="506"/>
                  </a:lnTo>
                  <a:lnTo>
                    <a:pt x="1176" y="514"/>
                  </a:lnTo>
                  <a:lnTo>
                    <a:pt x="1270" y="522"/>
                  </a:lnTo>
                  <a:lnTo>
                    <a:pt x="1270" y="522"/>
                  </a:lnTo>
                  <a:lnTo>
                    <a:pt x="1282" y="530"/>
                  </a:lnTo>
                  <a:lnTo>
                    <a:pt x="1292" y="542"/>
                  </a:lnTo>
                  <a:lnTo>
                    <a:pt x="1302" y="558"/>
                  </a:lnTo>
                  <a:lnTo>
                    <a:pt x="1310" y="576"/>
                  </a:lnTo>
                  <a:lnTo>
                    <a:pt x="1316" y="598"/>
                  </a:lnTo>
                  <a:lnTo>
                    <a:pt x="1322" y="624"/>
                  </a:lnTo>
                  <a:lnTo>
                    <a:pt x="1326" y="652"/>
                  </a:lnTo>
                  <a:lnTo>
                    <a:pt x="1330" y="680"/>
                  </a:lnTo>
                  <a:lnTo>
                    <a:pt x="1332" y="7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6"/>
            <p:cNvSpPr>
              <a:spLocks noEditPoints="1"/>
            </p:cNvSpPr>
            <p:nvPr/>
          </p:nvSpPr>
          <p:spPr bwMode="auto">
            <a:xfrm>
              <a:off x="3001" y="1946"/>
              <a:ext cx="2056" cy="1668"/>
            </a:xfrm>
            <a:custGeom>
              <a:avLst/>
              <a:gdLst>
                <a:gd name="T0" fmla="*/ 2054 w 2056"/>
                <a:gd name="T1" fmla="*/ 782 h 1668"/>
                <a:gd name="T2" fmla="*/ 2032 w 2056"/>
                <a:gd name="T3" fmla="*/ 696 h 1668"/>
                <a:gd name="T4" fmla="*/ 1988 w 2056"/>
                <a:gd name="T5" fmla="*/ 628 h 1668"/>
                <a:gd name="T6" fmla="*/ 1040 w 2056"/>
                <a:gd name="T7" fmla="*/ 148 h 1668"/>
                <a:gd name="T8" fmla="*/ 108 w 2056"/>
                <a:gd name="T9" fmla="*/ 594 h 1668"/>
                <a:gd name="T10" fmla="*/ 46 w 2056"/>
                <a:gd name="T11" fmla="*/ 654 h 1668"/>
                <a:gd name="T12" fmla="*/ 8 w 2056"/>
                <a:gd name="T13" fmla="*/ 744 h 1668"/>
                <a:gd name="T14" fmla="*/ 0 w 2056"/>
                <a:gd name="T15" fmla="*/ 814 h 1668"/>
                <a:gd name="T16" fmla="*/ 18 w 2056"/>
                <a:gd name="T17" fmla="*/ 916 h 1668"/>
                <a:gd name="T18" fmla="*/ 64 w 2056"/>
                <a:gd name="T19" fmla="*/ 996 h 1668"/>
                <a:gd name="T20" fmla="*/ 108 w 2056"/>
                <a:gd name="T21" fmla="*/ 1520 h 1668"/>
                <a:gd name="T22" fmla="*/ 1970 w 2056"/>
                <a:gd name="T23" fmla="*/ 1016 h 1668"/>
                <a:gd name="T24" fmla="*/ 2006 w 2056"/>
                <a:gd name="T25" fmla="*/ 978 h 1668"/>
                <a:gd name="T26" fmla="*/ 2042 w 2056"/>
                <a:gd name="T27" fmla="*/ 904 h 1668"/>
                <a:gd name="T28" fmla="*/ 2056 w 2056"/>
                <a:gd name="T29" fmla="*/ 814 h 1668"/>
                <a:gd name="T30" fmla="*/ 192 w 2056"/>
                <a:gd name="T31" fmla="*/ 1448 h 1668"/>
                <a:gd name="T32" fmla="*/ 210 w 2056"/>
                <a:gd name="T33" fmla="*/ 1050 h 1668"/>
                <a:gd name="T34" fmla="*/ 260 w 2056"/>
                <a:gd name="T35" fmla="*/ 1030 h 1668"/>
                <a:gd name="T36" fmla="*/ 304 w 2056"/>
                <a:gd name="T37" fmla="*/ 994 h 1668"/>
                <a:gd name="T38" fmla="*/ 338 w 2056"/>
                <a:gd name="T39" fmla="*/ 944 h 1668"/>
                <a:gd name="T40" fmla="*/ 358 w 2056"/>
                <a:gd name="T41" fmla="*/ 882 h 1668"/>
                <a:gd name="T42" fmla="*/ 366 w 2056"/>
                <a:gd name="T43" fmla="*/ 814 h 1668"/>
                <a:gd name="T44" fmla="*/ 364 w 2056"/>
                <a:gd name="T45" fmla="*/ 766 h 1668"/>
                <a:gd name="T46" fmla="*/ 346 w 2056"/>
                <a:gd name="T47" fmla="*/ 702 h 1668"/>
                <a:gd name="T48" fmla="*/ 316 w 2056"/>
                <a:gd name="T49" fmla="*/ 648 h 1668"/>
                <a:gd name="T50" fmla="*/ 276 w 2056"/>
                <a:gd name="T51" fmla="*/ 606 h 1668"/>
                <a:gd name="T52" fmla="*/ 228 w 2056"/>
                <a:gd name="T53" fmla="*/ 582 h 1668"/>
                <a:gd name="T54" fmla="*/ 192 w 2056"/>
                <a:gd name="T55" fmla="*/ 100 h 1668"/>
                <a:gd name="T56" fmla="*/ 1886 w 2056"/>
                <a:gd name="T57" fmla="*/ 1448 h 1668"/>
                <a:gd name="T58" fmla="*/ 1886 w 2056"/>
                <a:gd name="T59" fmla="*/ 100 h 1668"/>
                <a:gd name="T60" fmla="*/ 1886 w 2056"/>
                <a:gd name="T61" fmla="*/ 574 h 1668"/>
                <a:gd name="T62" fmla="*/ 1854 w 2056"/>
                <a:gd name="T63" fmla="*/ 574 h 1668"/>
                <a:gd name="T64" fmla="*/ 1800 w 2056"/>
                <a:gd name="T65" fmla="*/ 592 h 1668"/>
                <a:gd name="T66" fmla="*/ 1756 w 2056"/>
                <a:gd name="T67" fmla="*/ 628 h 1668"/>
                <a:gd name="T68" fmla="*/ 1720 w 2056"/>
                <a:gd name="T69" fmla="*/ 680 h 1668"/>
                <a:gd name="T70" fmla="*/ 1696 w 2056"/>
                <a:gd name="T71" fmla="*/ 742 h 1668"/>
                <a:gd name="T72" fmla="*/ 1688 w 2056"/>
                <a:gd name="T73" fmla="*/ 814 h 1668"/>
                <a:gd name="T74" fmla="*/ 1692 w 2056"/>
                <a:gd name="T75" fmla="*/ 862 h 1668"/>
                <a:gd name="T76" fmla="*/ 1710 w 2056"/>
                <a:gd name="T77" fmla="*/ 928 h 1668"/>
                <a:gd name="T78" fmla="*/ 1742 w 2056"/>
                <a:gd name="T79" fmla="*/ 984 h 1668"/>
                <a:gd name="T80" fmla="*/ 1784 w 2056"/>
                <a:gd name="T81" fmla="*/ 1024 h 1668"/>
                <a:gd name="T82" fmla="*/ 1836 w 2056"/>
                <a:gd name="T83" fmla="*/ 1048 h 1668"/>
                <a:gd name="T84" fmla="*/ 1872 w 2056"/>
                <a:gd name="T85" fmla="*/ 1054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56" h="1668">
                  <a:moveTo>
                    <a:pt x="2056" y="814"/>
                  </a:moveTo>
                  <a:lnTo>
                    <a:pt x="2056" y="814"/>
                  </a:lnTo>
                  <a:lnTo>
                    <a:pt x="2054" y="782"/>
                  </a:lnTo>
                  <a:lnTo>
                    <a:pt x="2050" y="752"/>
                  </a:lnTo>
                  <a:lnTo>
                    <a:pt x="2042" y="724"/>
                  </a:lnTo>
                  <a:lnTo>
                    <a:pt x="2032" y="696"/>
                  </a:lnTo>
                  <a:lnTo>
                    <a:pt x="2020" y="672"/>
                  </a:lnTo>
                  <a:lnTo>
                    <a:pt x="2006" y="648"/>
                  </a:lnTo>
                  <a:lnTo>
                    <a:pt x="1988" y="628"/>
                  </a:lnTo>
                  <a:lnTo>
                    <a:pt x="1970" y="610"/>
                  </a:lnTo>
                  <a:lnTo>
                    <a:pt x="1970" y="0"/>
                  </a:lnTo>
                  <a:lnTo>
                    <a:pt x="1040" y="148"/>
                  </a:lnTo>
                  <a:lnTo>
                    <a:pt x="108" y="0"/>
                  </a:lnTo>
                  <a:lnTo>
                    <a:pt x="108" y="594"/>
                  </a:lnTo>
                  <a:lnTo>
                    <a:pt x="108" y="594"/>
                  </a:lnTo>
                  <a:lnTo>
                    <a:pt x="84" y="610"/>
                  </a:lnTo>
                  <a:lnTo>
                    <a:pt x="64" y="632"/>
                  </a:lnTo>
                  <a:lnTo>
                    <a:pt x="46" y="654"/>
                  </a:lnTo>
                  <a:lnTo>
                    <a:pt x="30" y="682"/>
                  </a:lnTo>
                  <a:lnTo>
                    <a:pt x="18" y="712"/>
                  </a:lnTo>
                  <a:lnTo>
                    <a:pt x="8" y="744"/>
                  </a:lnTo>
                  <a:lnTo>
                    <a:pt x="2" y="778"/>
                  </a:lnTo>
                  <a:lnTo>
                    <a:pt x="0" y="814"/>
                  </a:lnTo>
                  <a:lnTo>
                    <a:pt x="0" y="814"/>
                  </a:lnTo>
                  <a:lnTo>
                    <a:pt x="2" y="850"/>
                  </a:lnTo>
                  <a:lnTo>
                    <a:pt x="8" y="884"/>
                  </a:lnTo>
                  <a:lnTo>
                    <a:pt x="18" y="916"/>
                  </a:lnTo>
                  <a:lnTo>
                    <a:pt x="30" y="946"/>
                  </a:lnTo>
                  <a:lnTo>
                    <a:pt x="46" y="972"/>
                  </a:lnTo>
                  <a:lnTo>
                    <a:pt x="64" y="996"/>
                  </a:lnTo>
                  <a:lnTo>
                    <a:pt x="84" y="1016"/>
                  </a:lnTo>
                  <a:lnTo>
                    <a:pt x="108" y="1032"/>
                  </a:lnTo>
                  <a:lnTo>
                    <a:pt x="108" y="1520"/>
                  </a:lnTo>
                  <a:lnTo>
                    <a:pt x="1040" y="1668"/>
                  </a:lnTo>
                  <a:lnTo>
                    <a:pt x="1970" y="1520"/>
                  </a:lnTo>
                  <a:lnTo>
                    <a:pt x="1970" y="1016"/>
                  </a:lnTo>
                  <a:lnTo>
                    <a:pt x="1970" y="1016"/>
                  </a:lnTo>
                  <a:lnTo>
                    <a:pt x="1988" y="998"/>
                  </a:lnTo>
                  <a:lnTo>
                    <a:pt x="2006" y="978"/>
                  </a:lnTo>
                  <a:lnTo>
                    <a:pt x="2020" y="956"/>
                  </a:lnTo>
                  <a:lnTo>
                    <a:pt x="2032" y="930"/>
                  </a:lnTo>
                  <a:lnTo>
                    <a:pt x="2042" y="904"/>
                  </a:lnTo>
                  <a:lnTo>
                    <a:pt x="2050" y="876"/>
                  </a:lnTo>
                  <a:lnTo>
                    <a:pt x="2054" y="844"/>
                  </a:lnTo>
                  <a:lnTo>
                    <a:pt x="2056" y="814"/>
                  </a:lnTo>
                  <a:lnTo>
                    <a:pt x="2056" y="814"/>
                  </a:lnTo>
                  <a:close/>
                  <a:moveTo>
                    <a:pt x="996" y="1576"/>
                  </a:moveTo>
                  <a:lnTo>
                    <a:pt x="192" y="1448"/>
                  </a:lnTo>
                  <a:lnTo>
                    <a:pt x="192" y="1052"/>
                  </a:lnTo>
                  <a:lnTo>
                    <a:pt x="192" y="1052"/>
                  </a:lnTo>
                  <a:lnTo>
                    <a:pt x="210" y="1050"/>
                  </a:lnTo>
                  <a:lnTo>
                    <a:pt x="228" y="1046"/>
                  </a:lnTo>
                  <a:lnTo>
                    <a:pt x="244" y="1040"/>
                  </a:lnTo>
                  <a:lnTo>
                    <a:pt x="260" y="1030"/>
                  </a:lnTo>
                  <a:lnTo>
                    <a:pt x="276" y="1020"/>
                  </a:lnTo>
                  <a:lnTo>
                    <a:pt x="290" y="1008"/>
                  </a:lnTo>
                  <a:lnTo>
                    <a:pt x="304" y="994"/>
                  </a:lnTo>
                  <a:lnTo>
                    <a:pt x="316" y="978"/>
                  </a:lnTo>
                  <a:lnTo>
                    <a:pt x="328" y="962"/>
                  </a:lnTo>
                  <a:lnTo>
                    <a:pt x="338" y="944"/>
                  </a:lnTo>
                  <a:lnTo>
                    <a:pt x="346" y="924"/>
                  </a:lnTo>
                  <a:lnTo>
                    <a:pt x="354" y="904"/>
                  </a:lnTo>
                  <a:lnTo>
                    <a:pt x="358" y="882"/>
                  </a:lnTo>
                  <a:lnTo>
                    <a:pt x="364" y="860"/>
                  </a:lnTo>
                  <a:lnTo>
                    <a:pt x="366" y="838"/>
                  </a:lnTo>
                  <a:lnTo>
                    <a:pt x="366" y="814"/>
                  </a:lnTo>
                  <a:lnTo>
                    <a:pt x="366" y="814"/>
                  </a:lnTo>
                  <a:lnTo>
                    <a:pt x="366" y="790"/>
                  </a:lnTo>
                  <a:lnTo>
                    <a:pt x="364" y="766"/>
                  </a:lnTo>
                  <a:lnTo>
                    <a:pt x="358" y="744"/>
                  </a:lnTo>
                  <a:lnTo>
                    <a:pt x="354" y="722"/>
                  </a:lnTo>
                  <a:lnTo>
                    <a:pt x="346" y="702"/>
                  </a:lnTo>
                  <a:lnTo>
                    <a:pt x="338" y="682"/>
                  </a:lnTo>
                  <a:lnTo>
                    <a:pt x="328" y="664"/>
                  </a:lnTo>
                  <a:lnTo>
                    <a:pt x="316" y="648"/>
                  </a:lnTo>
                  <a:lnTo>
                    <a:pt x="304" y="632"/>
                  </a:lnTo>
                  <a:lnTo>
                    <a:pt x="290" y="618"/>
                  </a:lnTo>
                  <a:lnTo>
                    <a:pt x="276" y="606"/>
                  </a:lnTo>
                  <a:lnTo>
                    <a:pt x="260" y="596"/>
                  </a:lnTo>
                  <a:lnTo>
                    <a:pt x="244" y="588"/>
                  </a:lnTo>
                  <a:lnTo>
                    <a:pt x="228" y="582"/>
                  </a:lnTo>
                  <a:lnTo>
                    <a:pt x="210" y="576"/>
                  </a:lnTo>
                  <a:lnTo>
                    <a:pt x="192" y="574"/>
                  </a:lnTo>
                  <a:lnTo>
                    <a:pt x="192" y="100"/>
                  </a:lnTo>
                  <a:lnTo>
                    <a:pt x="996" y="228"/>
                  </a:lnTo>
                  <a:lnTo>
                    <a:pt x="996" y="1576"/>
                  </a:lnTo>
                  <a:close/>
                  <a:moveTo>
                    <a:pt x="1886" y="1448"/>
                  </a:moveTo>
                  <a:lnTo>
                    <a:pt x="1082" y="1576"/>
                  </a:lnTo>
                  <a:lnTo>
                    <a:pt x="1082" y="228"/>
                  </a:lnTo>
                  <a:lnTo>
                    <a:pt x="1886" y="100"/>
                  </a:lnTo>
                  <a:lnTo>
                    <a:pt x="1886" y="270"/>
                  </a:lnTo>
                  <a:lnTo>
                    <a:pt x="1886" y="574"/>
                  </a:lnTo>
                  <a:lnTo>
                    <a:pt x="1886" y="574"/>
                  </a:lnTo>
                  <a:lnTo>
                    <a:pt x="1872" y="574"/>
                  </a:lnTo>
                  <a:lnTo>
                    <a:pt x="1872" y="574"/>
                  </a:lnTo>
                  <a:lnTo>
                    <a:pt x="1854" y="574"/>
                  </a:lnTo>
                  <a:lnTo>
                    <a:pt x="1836" y="578"/>
                  </a:lnTo>
                  <a:lnTo>
                    <a:pt x="1818" y="584"/>
                  </a:lnTo>
                  <a:lnTo>
                    <a:pt x="1800" y="592"/>
                  </a:lnTo>
                  <a:lnTo>
                    <a:pt x="1784" y="602"/>
                  </a:lnTo>
                  <a:lnTo>
                    <a:pt x="1770" y="614"/>
                  </a:lnTo>
                  <a:lnTo>
                    <a:pt x="1756" y="628"/>
                  </a:lnTo>
                  <a:lnTo>
                    <a:pt x="1742" y="644"/>
                  </a:lnTo>
                  <a:lnTo>
                    <a:pt x="1730" y="660"/>
                  </a:lnTo>
                  <a:lnTo>
                    <a:pt x="1720" y="680"/>
                  </a:lnTo>
                  <a:lnTo>
                    <a:pt x="1710" y="698"/>
                  </a:lnTo>
                  <a:lnTo>
                    <a:pt x="1704" y="720"/>
                  </a:lnTo>
                  <a:lnTo>
                    <a:pt x="1696" y="742"/>
                  </a:lnTo>
                  <a:lnTo>
                    <a:pt x="1692" y="766"/>
                  </a:lnTo>
                  <a:lnTo>
                    <a:pt x="1690" y="788"/>
                  </a:lnTo>
                  <a:lnTo>
                    <a:pt x="1688" y="814"/>
                  </a:lnTo>
                  <a:lnTo>
                    <a:pt x="1688" y="814"/>
                  </a:lnTo>
                  <a:lnTo>
                    <a:pt x="1690" y="838"/>
                  </a:lnTo>
                  <a:lnTo>
                    <a:pt x="1692" y="862"/>
                  </a:lnTo>
                  <a:lnTo>
                    <a:pt x="1696" y="884"/>
                  </a:lnTo>
                  <a:lnTo>
                    <a:pt x="1704" y="908"/>
                  </a:lnTo>
                  <a:lnTo>
                    <a:pt x="1710" y="928"/>
                  </a:lnTo>
                  <a:lnTo>
                    <a:pt x="1720" y="948"/>
                  </a:lnTo>
                  <a:lnTo>
                    <a:pt x="1730" y="966"/>
                  </a:lnTo>
                  <a:lnTo>
                    <a:pt x="1742" y="984"/>
                  </a:lnTo>
                  <a:lnTo>
                    <a:pt x="1756" y="998"/>
                  </a:lnTo>
                  <a:lnTo>
                    <a:pt x="1770" y="1012"/>
                  </a:lnTo>
                  <a:lnTo>
                    <a:pt x="1784" y="1024"/>
                  </a:lnTo>
                  <a:lnTo>
                    <a:pt x="1800" y="1034"/>
                  </a:lnTo>
                  <a:lnTo>
                    <a:pt x="1818" y="1044"/>
                  </a:lnTo>
                  <a:lnTo>
                    <a:pt x="1836" y="1048"/>
                  </a:lnTo>
                  <a:lnTo>
                    <a:pt x="1854" y="1052"/>
                  </a:lnTo>
                  <a:lnTo>
                    <a:pt x="1872" y="1054"/>
                  </a:lnTo>
                  <a:lnTo>
                    <a:pt x="1872" y="1054"/>
                  </a:lnTo>
                  <a:lnTo>
                    <a:pt x="1886" y="1052"/>
                  </a:lnTo>
                  <a:lnTo>
                    <a:pt x="1886" y="1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9" name="Group 18"/>
          <p:cNvGrpSpPr/>
          <p:nvPr/>
        </p:nvGrpSpPr>
        <p:grpSpPr>
          <a:xfrm>
            <a:off x="6031424" y="5964649"/>
            <a:ext cx="350807" cy="359838"/>
            <a:chOff x="277787" y="4495062"/>
            <a:chExt cx="433936" cy="446197"/>
          </a:xfrm>
          <a:solidFill>
            <a:schemeClr val="tx2"/>
          </a:solidFill>
        </p:grpSpPr>
        <p:sp>
          <p:nvSpPr>
            <p:cNvPr id="20" name="Freeform 44"/>
            <p:cNvSpPr>
              <a:spLocks/>
            </p:cNvSpPr>
            <p:nvPr/>
          </p:nvSpPr>
          <p:spPr bwMode="auto">
            <a:xfrm>
              <a:off x="341140" y="4495062"/>
              <a:ext cx="307229" cy="182566"/>
            </a:xfrm>
            <a:custGeom>
              <a:avLst/>
              <a:gdLst>
                <a:gd name="T0" fmla="*/ 36 w 902"/>
                <a:gd name="T1" fmla="*/ 68 h 536"/>
                <a:gd name="T2" fmla="*/ 114 w 902"/>
                <a:gd name="T3" fmla="*/ 100 h 536"/>
                <a:gd name="T4" fmla="*/ 172 w 902"/>
                <a:gd name="T5" fmla="*/ 146 h 536"/>
                <a:gd name="T6" fmla="*/ 228 w 902"/>
                <a:gd name="T7" fmla="*/ 216 h 536"/>
                <a:gd name="T8" fmla="*/ 264 w 902"/>
                <a:gd name="T9" fmla="*/ 318 h 536"/>
                <a:gd name="T10" fmla="*/ 230 w 902"/>
                <a:gd name="T11" fmla="*/ 364 h 536"/>
                <a:gd name="T12" fmla="*/ 194 w 902"/>
                <a:gd name="T13" fmla="*/ 444 h 536"/>
                <a:gd name="T14" fmla="*/ 180 w 902"/>
                <a:gd name="T15" fmla="*/ 534 h 536"/>
                <a:gd name="T16" fmla="*/ 720 w 902"/>
                <a:gd name="T17" fmla="*/ 536 h 536"/>
                <a:gd name="T18" fmla="*/ 720 w 902"/>
                <a:gd name="T19" fmla="*/ 534 h 536"/>
                <a:gd name="T20" fmla="*/ 708 w 902"/>
                <a:gd name="T21" fmla="*/ 444 h 536"/>
                <a:gd name="T22" fmla="*/ 672 w 902"/>
                <a:gd name="T23" fmla="*/ 364 h 536"/>
                <a:gd name="T24" fmla="*/ 636 w 902"/>
                <a:gd name="T25" fmla="*/ 318 h 536"/>
                <a:gd name="T26" fmla="*/ 674 w 902"/>
                <a:gd name="T27" fmla="*/ 216 h 536"/>
                <a:gd name="T28" fmla="*/ 728 w 902"/>
                <a:gd name="T29" fmla="*/ 146 h 536"/>
                <a:gd name="T30" fmla="*/ 788 w 902"/>
                <a:gd name="T31" fmla="*/ 100 h 536"/>
                <a:gd name="T32" fmla="*/ 864 w 902"/>
                <a:gd name="T33" fmla="*/ 68 h 536"/>
                <a:gd name="T34" fmla="*/ 882 w 902"/>
                <a:gd name="T35" fmla="*/ 64 h 536"/>
                <a:gd name="T36" fmla="*/ 896 w 902"/>
                <a:gd name="T37" fmla="*/ 52 h 536"/>
                <a:gd name="T38" fmla="*/ 902 w 902"/>
                <a:gd name="T39" fmla="*/ 34 h 536"/>
                <a:gd name="T40" fmla="*/ 900 w 902"/>
                <a:gd name="T41" fmla="*/ 22 h 536"/>
                <a:gd name="T42" fmla="*/ 888 w 902"/>
                <a:gd name="T43" fmla="*/ 6 h 536"/>
                <a:gd name="T44" fmla="*/ 870 w 902"/>
                <a:gd name="T45" fmla="*/ 0 h 536"/>
                <a:gd name="T46" fmla="*/ 854 w 902"/>
                <a:gd name="T47" fmla="*/ 4 h 536"/>
                <a:gd name="T48" fmla="*/ 768 w 902"/>
                <a:gd name="T49" fmla="*/ 38 h 536"/>
                <a:gd name="T50" fmla="*/ 696 w 902"/>
                <a:gd name="T51" fmla="*/ 86 h 536"/>
                <a:gd name="T52" fmla="*/ 630 w 902"/>
                <a:gd name="T53" fmla="*/ 162 h 536"/>
                <a:gd name="T54" fmla="*/ 580 w 902"/>
                <a:gd name="T55" fmla="*/ 272 h 536"/>
                <a:gd name="T56" fmla="*/ 518 w 902"/>
                <a:gd name="T57" fmla="*/ 246 h 536"/>
                <a:gd name="T58" fmla="*/ 450 w 902"/>
                <a:gd name="T59" fmla="*/ 236 h 536"/>
                <a:gd name="T60" fmla="*/ 416 w 902"/>
                <a:gd name="T61" fmla="*/ 238 h 536"/>
                <a:gd name="T62" fmla="*/ 320 w 902"/>
                <a:gd name="T63" fmla="*/ 272 h 536"/>
                <a:gd name="T64" fmla="*/ 290 w 902"/>
                <a:gd name="T65" fmla="*/ 196 h 536"/>
                <a:gd name="T66" fmla="*/ 228 w 902"/>
                <a:gd name="T67" fmla="*/ 108 h 536"/>
                <a:gd name="T68" fmla="*/ 156 w 902"/>
                <a:gd name="T69" fmla="*/ 52 h 536"/>
                <a:gd name="T70" fmla="*/ 74 w 902"/>
                <a:gd name="T71" fmla="*/ 12 h 536"/>
                <a:gd name="T72" fmla="*/ 38 w 902"/>
                <a:gd name="T73" fmla="*/ 2 h 536"/>
                <a:gd name="T74" fmla="*/ 18 w 902"/>
                <a:gd name="T75" fmla="*/ 4 h 536"/>
                <a:gd name="T76" fmla="*/ 4 w 902"/>
                <a:gd name="T77" fmla="*/ 16 h 536"/>
                <a:gd name="T78" fmla="*/ 0 w 902"/>
                <a:gd name="T79" fmla="*/ 28 h 536"/>
                <a:gd name="T80" fmla="*/ 2 w 902"/>
                <a:gd name="T81" fmla="*/ 46 h 536"/>
                <a:gd name="T82" fmla="*/ 14 w 902"/>
                <a:gd name="T83" fmla="*/ 60 h 536"/>
                <a:gd name="T84" fmla="*/ 26 w 902"/>
                <a:gd name="T85" fmla="*/ 6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2" h="536">
                  <a:moveTo>
                    <a:pt x="26" y="66"/>
                  </a:moveTo>
                  <a:lnTo>
                    <a:pt x="26" y="66"/>
                  </a:lnTo>
                  <a:lnTo>
                    <a:pt x="36" y="68"/>
                  </a:lnTo>
                  <a:lnTo>
                    <a:pt x="60" y="76"/>
                  </a:lnTo>
                  <a:lnTo>
                    <a:pt x="94" y="90"/>
                  </a:lnTo>
                  <a:lnTo>
                    <a:pt x="114" y="100"/>
                  </a:lnTo>
                  <a:lnTo>
                    <a:pt x="132" y="112"/>
                  </a:lnTo>
                  <a:lnTo>
                    <a:pt x="152" y="128"/>
                  </a:lnTo>
                  <a:lnTo>
                    <a:pt x="172" y="146"/>
                  </a:lnTo>
                  <a:lnTo>
                    <a:pt x="192" y="166"/>
                  </a:lnTo>
                  <a:lnTo>
                    <a:pt x="210" y="190"/>
                  </a:lnTo>
                  <a:lnTo>
                    <a:pt x="228" y="216"/>
                  </a:lnTo>
                  <a:lnTo>
                    <a:pt x="242" y="246"/>
                  </a:lnTo>
                  <a:lnTo>
                    <a:pt x="254" y="280"/>
                  </a:lnTo>
                  <a:lnTo>
                    <a:pt x="264" y="318"/>
                  </a:lnTo>
                  <a:lnTo>
                    <a:pt x="264" y="318"/>
                  </a:lnTo>
                  <a:lnTo>
                    <a:pt x="246" y="340"/>
                  </a:lnTo>
                  <a:lnTo>
                    <a:pt x="230" y="364"/>
                  </a:lnTo>
                  <a:lnTo>
                    <a:pt x="216" y="388"/>
                  </a:lnTo>
                  <a:lnTo>
                    <a:pt x="204" y="416"/>
                  </a:lnTo>
                  <a:lnTo>
                    <a:pt x="194" y="444"/>
                  </a:lnTo>
                  <a:lnTo>
                    <a:pt x="186" y="472"/>
                  </a:lnTo>
                  <a:lnTo>
                    <a:pt x="182" y="502"/>
                  </a:lnTo>
                  <a:lnTo>
                    <a:pt x="180" y="534"/>
                  </a:lnTo>
                  <a:lnTo>
                    <a:pt x="180" y="534"/>
                  </a:lnTo>
                  <a:lnTo>
                    <a:pt x="180" y="536"/>
                  </a:lnTo>
                  <a:lnTo>
                    <a:pt x="720" y="536"/>
                  </a:lnTo>
                  <a:lnTo>
                    <a:pt x="720" y="536"/>
                  </a:lnTo>
                  <a:lnTo>
                    <a:pt x="720" y="534"/>
                  </a:lnTo>
                  <a:lnTo>
                    <a:pt x="720" y="534"/>
                  </a:lnTo>
                  <a:lnTo>
                    <a:pt x="718" y="502"/>
                  </a:lnTo>
                  <a:lnTo>
                    <a:pt x="714" y="472"/>
                  </a:lnTo>
                  <a:lnTo>
                    <a:pt x="708" y="444"/>
                  </a:lnTo>
                  <a:lnTo>
                    <a:pt x="698" y="416"/>
                  </a:lnTo>
                  <a:lnTo>
                    <a:pt x="686" y="388"/>
                  </a:lnTo>
                  <a:lnTo>
                    <a:pt x="672" y="364"/>
                  </a:lnTo>
                  <a:lnTo>
                    <a:pt x="656" y="340"/>
                  </a:lnTo>
                  <a:lnTo>
                    <a:pt x="636" y="318"/>
                  </a:lnTo>
                  <a:lnTo>
                    <a:pt x="636" y="318"/>
                  </a:lnTo>
                  <a:lnTo>
                    <a:pt x="646" y="280"/>
                  </a:lnTo>
                  <a:lnTo>
                    <a:pt x="658" y="246"/>
                  </a:lnTo>
                  <a:lnTo>
                    <a:pt x="674" y="216"/>
                  </a:lnTo>
                  <a:lnTo>
                    <a:pt x="690" y="190"/>
                  </a:lnTo>
                  <a:lnTo>
                    <a:pt x="708" y="166"/>
                  </a:lnTo>
                  <a:lnTo>
                    <a:pt x="728" y="146"/>
                  </a:lnTo>
                  <a:lnTo>
                    <a:pt x="748" y="128"/>
                  </a:lnTo>
                  <a:lnTo>
                    <a:pt x="768" y="112"/>
                  </a:lnTo>
                  <a:lnTo>
                    <a:pt x="788" y="100"/>
                  </a:lnTo>
                  <a:lnTo>
                    <a:pt x="806" y="90"/>
                  </a:lnTo>
                  <a:lnTo>
                    <a:pt x="840" y="76"/>
                  </a:lnTo>
                  <a:lnTo>
                    <a:pt x="864" y="68"/>
                  </a:lnTo>
                  <a:lnTo>
                    <a:pt x="874" y="66"/>
                  </a:lnTo>
                  <a:lnTo>
                    <a:pt x="874" y="66"/>
                  </a:lnTo>
                  <a:lnTo>
                    <a:pt x="882" y="64"/>
                  </a:lnTo>
                  <a:lnTo>
                    <a:pt x="886" y="60"/>
                  </a:lnTo>
                  <a:lnTo>
                    <a:pt x="892" y="56"/>
                  </a:lnTo>
                  <a:lnTo>
                    <a:pt x="896" y="52"/>
                  </a:lnTo>
                  <a:lnTo>
                    <a:pt x="900" y="46"/>
                  </a:lnTo>
                  <a:lnTo>
                    <a:pt x="902" y="40"/>
                  </a:lnTo>
                  <a:lnTo>
                    <a:pt x="902" y="34"/>
                  </a:lnTo>
                  <a:lnTo>
                    <a:pt x="902" y="28"/>
                  </a:lnTo>
                  <a:lnTo>
                    <a:pt x="902" y="28"/>
                  </a:lnTo>
                  <a:lnTo>
                    <a:pt x="900" y="22"/>
                  </a:lnTo>
                  <a:lnTo>
                    <a:pt x="896" y="16"/>
                  </a:lnTo>
                  <a:lnTo>
                    <a:pt x="892" y="10"/>
                  </a:lnTo>
                  <a:lnTo>
                    <a:pt x="888" y="6"/>
                  </a:lnTo>
                  <a:lnTo>
                    <a:pt x="882" y="4"/>
                  </a:lnTo>
                  <a:lnTo>
                    <a:pt x="876" y="2"/>
                  </a:lnTo>
                  <a:lnTo>
                    <a:pt x="870" y="0"/>
                  </a:lnTo>
                  <a:lnTo>
                    <a:pt x="864" y="2"/>
                  </a:lnTo>
                  <a:lnTo>
                    <a:pt x="864" y="2"/>
                  </a:lnTo>
                  <a:lnTo>
                    <a:pt x="854" y="4"/>
                  </a:lnTo>
                  <a:lnTo>
                    <a:pt x="826" y="12"/>
                  </a:lnTo>
                  <a:lnTo>
                    <a:pt x="790" y="26"/>
                  </a:lnTo>
                  <a:lnTo>
                    <a:pt x="768" y="38"/>
                  </a:lnTo>
                  <a:lnTo>
                    <a:pt x="744" y="52"/>
                  </a:lnTo>
                  <a:lnTo>
                    <a:pt x="720" y="68"/>
                  </a:lnTo>
                  <a:lnTo>
                    <a:pt x="696" y="86"/>
                  </a:lnTo>
                  <a:lnTo>
                    <a:pt x="674" y="108"/>
                  </a:lnTo>
                  <a:lnTo>
                    <a:pt x="650" y="134"/>
                  </a:lnTo>
                  <a:lnTo>
                    <a:pt x="630" y="162"/>
                  </a:lnTo>
                  <a:lnTo>
                    <a:pt x="610" y="196"/>
                  </a:lnTo>
                  <a:lnTo>
                    <a:pt x="594" y="232"/>
                  </a:lnTo>
                  <a:lnTo>
                    <a:pt x="580" y="272"/>
                  </a:lnTo>
                  <a:lnTo>
                    <a:pt x="580" y="272"/>
                  </a:lnTo>
                  <a:lnTo>
                    <a:pt x="550" y="258"/>
                  </a:lnTo>
                  <a:lnTo>
                    <a:pt x="518" y="246"/>
                  </a:lnTo>
                  <a:lnTo>
                    <a:pt x="486" y="238"/>
                  </a:lnTo>
                  <a:lnTo>
                    <a:pt x="468" y="236"/>
                  </a:lnTo>
                  <a:lnTo>
                    <a:pt x="450" y="236"/>
                  </a:lnTo>
                  <a:lnTo>
                    <a:pt x="450" y="236"/>
                  </a:lnTo>
                  <a:lnTo>
                    <a:pt x="432" y="236"/>
                  </a:lnTo>
                  <a:lnTo>
                    <a:pt x="416" y="238"/>
                  </a:lnTo>
                  <a:lnTo>
                    <a:pt x="382" y="246"/>
                  </a:lnTo>
                  <a:lnTo>
                    <a:pt x="350" y="258"/>
                  </a:lnTo>
                  <a:lnTo>
                    <a:pt x="320" y="272"/>
                  </a:lnTo>
                  <a:lnTo>
                    <a:pt x="320" y="272"/>
                  </a:lnTo>
                  <a:lnTo>
                    <a:pt x="308" y="232"/>
                  </a:lnTo>
                  <a:lnTo>
                    <a:pt x="290" y="196"/>
                  </a:lnTo>
                  <a:lnTo>
                    <a:pt x="272" y="162"/>
                  </a:lnTo>
                  <a:lnTo>
                    <a:pt x="250" y="134"/>
                  </a:lnTo>
                  <a:lnTo>
                    <a:pt x="228" y="108"/>
                  </a:lnTo>
                  <a:lnTo>
                    <a:pt x="204" y="86"/>
                  </a:lnTo>
                  <a:lnTo>
                    <a:pt x="180" y="68"/>
                  </a:lnTo>
                  <a:lnTo>
                    <a:pt x="156" y="52"/>
                  </a:lnTo>
                  <a:lnTo>
                    <a:pt x="134" y="38"/>
                  </a:lnTo>
                  <a:lnTo>
                    <a:pt x="112" y="28"/>
                  </a:lnTo>
                  <a:lnTo>
                    <a:pt x="74" y="12"/>
                  </a:lnTo>
                  <a:lnTo>
                    <a:pt x="48" y="4"/>
                  </a:lnTo>
                  <a:lnTo>
                    <a:pt x="38" y="2"/>
                  </a:lnTo>
                  <a:lnTo>
                    <a:pt x="38" y="2"/>
                  </a:lnTo>
                  <a:lnTo>
                    <a:pt x="30" y="0"/>
                  </a:lnTo>
                  <a:lnTo>
                    <a:pt x="24" y="2"/>
                  </a:lnTo>
                  <a:lnTo>
                    <a:pt x="18" y="4"/>
                  </a:lnTo>
                  <a:lnTo>
                    <a:pt x="14" y="6"/>
                  </a:lnTo>
                  <a:lnTo>
                    <a:pt x="8" y="10"/>
                  </a:lnTo>
                  <a:lnTo>
                    <a:pt x="4" y="16"/>
                  </a:lnTo>
                  <a:lnTo>
                    <a:pt x="2" y="22"/>
                  </a:lnTo>
                  <a:lnTo>
                    <a:pt x="0" y="28"/>
                  </a:lnTo>
                  <a:lnTo>
                    <a:pt x="0" y="28"/>
                  </a:lnTo>
                  <a:lnTo>
                    <a:pt x="0" y="34"/>
                  </a:lnTo>
                  <a:lnTo>
                    <a:pt x="0" y="40"/>
                  </a:lnTo>
                  <a:lnTo>
                    <a:pt x="2" y="46"/>
                  </a:lnTo>
                  <a:lnTo>
                    <a:pt x="4" y="52"/>
                  </a:lnTo>
                  <a:lnTo>
                    <a:pt x="8" y="56"/>
                  </a:lnTo>
                  <a:lnTo>
                    <a:pt x="14" y="60"/>
                  </a:lnTo>
                  <a:lnTo>
                    <a:pt x="20" y="64"/>
                  </a:lnTo>
                  <a:lnTo>
                    <a:pt x="26" y="66"/>
                  </a:lnTo>
                  <a:lnTo>
                    <a:pt x="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45"/>
            <p:cNvSpPr>
              <a:spLocks/>
            </p:cNvSpPr>
            <p:nvPr/>
          </p:nvSpPr>
          <p:spPr bwMode="auto">
            <a:xfrm>
              <a:off x="277787" y="4606100"/>
              <a:ext cx="433936" cy="335159"/>
            </a:xfrm>
            <a:custGeom>
              <a:avLst/>
              <a:gdLst>
                <a:gd name="T0" fmla="*/ 1234 w 1274"/>
                <a:gd name="T1" fmla="*/ 0 h 984"/>
                <a:gd name="T2" fmla="*/ 1210 w 1274"/>
                <a:gd name="T3" fmla="*/ 6 h 984"/>
                <a:gd name="T4" fmla="*/ 1192 w 1274"/>
                <a:gd name="T5" fmla="*/ 22 h 984"/>
                <a:gd name="T6" fmla="*/ 1124 w 1274"/>
                <a:gd name="T7" fmla="*/ 240 h 984"/>
                <a:gd name="T8" fmla="*/ 982 w 1274"/>
                <a:gd name="T9" fmla="*/ 280 h 984"/>
                <a:gd name="T10" fmla="*/ 296 w 1274"/>
                <a:gd name="T11" fmla="*/ 256 h 984"/>
                <a:gd name="T12" fmla="*/ 148 w 1274"/>
                <a:gd name="T13" fmla="*/ 240 h 984"/>
                <a:gd name="T14" fmla="*/ 84 w 1274"/>
                <a:gd name="T15" fmla="*/ 32 h 984"/>
                <a:gd name="T16" fmla="*/ 70 w 1274"/>
                <a:gd name="T17" fmla="*/ 10 h 984"/>
                <a:gd name="T18" fmla="*/ 46 w 1274"/>
                <a:gd name="T19" fmla="*/ 0 h 984"/>
                <a:gd name="T20" fmla="*/ 30 w 1274"/>
                <a:gd name="T21" fmla="*/ 2 h 984"/>
                <a:gd name="T22" fmla="*/ 8 w 1274"/>
                <a:gd name="T23" fmla="*/ 16 h 984"/>
                <a:gd name="T24" fmla="*/ 0 w 1274"/>
                <a:gd name="T25" fmla="*/ 40 h 984"/>
                <a:gd name="T26" fmla="*/ 80 w 1274"/>
                <a:gd name="T27" fmla="*/ 312 h 984"/>
                <a:gd name="T28" fmla="*/ 278 w 1274"/>
                <a:gd name="T29" fmla="*/ 394 h 984"/>
                <a:gd name="T30" fmla="*/ 278 w 1274"/>
                <a:gd name="T31" fmla="*/ 458 h 984"/>
                <a:gd name="T32" fmla="*/ 18 w 1274"/>
                <a:gd name="T33" fmla="*/ 932 h 984"/>
                <a:gd name="T34" fmla="*/ 18 w 1274"/>
                <a:gd name="T35" fmla="*/ 950 h 984"/>
                <a:gd name="T36" fmla="*/ 32 w 1274"/>
                <a:gd name="T37" fmla="*/ 972 h 984"/>
                <a:gd name="T38" fmla="*/ 54 w 1274"/>
                <a:gd name="T39" fmla="*/ 984 h 984"/>
                <a:gd name="T40" fmla="*/ 72 w 1274"/>
                <a:gd name="T41" fmla="*/ 982 h 984"/>
                <a:gd name="T42" fmla="*/ 92 w 1274"/>
                <a:gd name="T43" fmla="*/ 970 h 984"/>
                <a:gd name="T44" fmla="*/ 104 w 1274"/>
                <a:gd name="T45" fmla="*/ 948 h 984"/>
                <a:gd name="T46" fmla="*/ 158 w 1274"/>
                <a:gd name="T47" fmla="*/ 642 h 984"/>
                <a:gd name="T48" fmla="*/ 304 w 1274"/>
                <a:gd name="T49" fmla="*/ 618 h 984"/>
                <a:gd name="T50" fmla="*/ 346 w 1274"/>
                <a:gd name="T51" fmla="*/ 720 h 984"/>
                <a:gd name="T52" fmla="*/ 402 w 1274"/>
                <a:gd name="T53" fmla="*/ 806 h 984"/>
                <a:gd name="T54" fmla="*/ 470 w 1274"/>
                <a:gd name="T55" fmla="*/ 872 h 984"/>
                <a:gd name="T56" fmla="*/ 550 w 1274"/>
                <a:gd name="T57" fmla="*/ 914 h 984"/>
                <a:gd name="T58" fmla="*/ 636 w 1274"/>
                <a:gd name="T59" fmla="*/ 928 h 984"/>
                <a:gd name="T60" fmla="*/ 696 w 1274"/>
                <a:gd name="T61" fmla="*/ 922 h 984"/>
                <a:gd name="T62" fmla="*/ 778 w 1274"/>
                <a:gd name="T63" fmla="*/ 888 h 984"/>
                <a:gd name="T64" fmla="*/ 850 w 1274"/>
                <a:gd name="T65" fmla="*/ 830 h 984"/>
                <a:gd name="T66" fmla="*/ 910 w 1274"/>
                <a:gd name="T67" fmla="*/ 750 h 984"/>
                <a:gd name="T68" fmla="*/ 958 w 1274"/>
                <a:gd name="T69" fmla="*/ 654 h 984"/>
                <a:gd name="T70" fmla="*/ 978 w 1274"/>
                <a:gd name="T71" fmla="*/ 582 h 984"/>
                <a:gd name="T72" fmla="*/ 1168 w 1274"/>
                <a:gd name="T73" fmla="*/ 948 h 984"/>
                <a:gd name="T74" fmla="*/ 1176 w 1274"/>
                <a:gd name="T75" fmla="*/ 964 h 984"/>
                <a:gd name="T76" fmla="*/ 1194 w 1274"/>
                <a:gd name="T77" fmla="*/ 980 h 984"/>
                <a:gd name="T78" fmla="*/ 1220 w 1274"/>
                <a:gd name="T79" fmla="*/ 984 h 984"/>
                <a:gd name="T80" fmla="*/ 1236 w 1274"/>
                <a:gd name="T81" fmla="*/ 978 h 984"/>
                <a:gd name="T82" fmla="*/ 1252 w 1274"/>
                <a:gd name="T83" fmla="*/ 958 h 984"/>
                <a:gd name="T84" fmla="*/ 1254 w 1274"/>
                <a:gd name="T85" fmla="*/ 932 h 984"/>
                <a:gd name="T86" fmla="*/ 994 w 1274"/>
                <a:gd name="T87" fmla="*/ 492 h 984"/>
                <a:gd name="T88" fmla="*/ 996 w 1274"/>
                <a:gd name="T89" fmla="*/ 424 h 984"/>
                <a:gd name="T90" fmla="*/ 1194 w 1274"/>
                <a:gd name="T91" fmla="*/ 312 h 984"/>
                <a:gd name="T92" fmla="*/ 1274 w 1274"/>
                <a:gd name="T93" fmla="*/ 48 h 984"/>
                <a:gd name="T94" fmla="*/ 1270 w 1274"/>
                <a:gd name="T95" fmla="*/ 24 h 984"/>
                <a:gd name="T96" fmla="*/ 1252 w 1274"/>
                <a:gd name="T97" fmla="*/ 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4" h="984">
                  <a:moveTo>
                    <a:pt x="1244" y="2"/>
                  </a:moveTo>
                  <a:lnTo>
                    <a:pt x="1244" y="2"/>
                  </a:lnTo>
                  <a:lnTo>
                    <a:pt x="1234" y="0"/>
                  </a:lnTo>
                  <a:lnTo>
                    <a:pt x="1226" y="0"/>
                  </a:lnTo>
                  <a:lnTo>
                    <a:pt x="1218" y="2"/>
                  </a:lnTo>
                  <a:lnTo>
                    <a:pt x="1210" y="6"/>
                  </a:lnTo>
                  <a:lnTo>
                    <a:pt x="1204" y="10"/>
                  </a:lnTo>
                  <a:lnTo>
                    <a:pt x="1198" y="16"/>
                  </a:lnTo>
                  <a:lnTo>
                    <a:pt x="1192" y="22"/>
                  </a:lnTo>
                  <a:lnTo>
                    <a:pt x="1188" y="32"/>
                  </a:lnTo>
                  <a:lnTo>
                    <a:pt x="1188" y="32"/>
                  </a:lnTo>
                  <a:lnTo>
                    <a:pt x="1124" y="240"/>
                  </a:lnTo>
                  <a:lnTo>
                    <a:pt x="1124" y="240"/>
                  </a:lnTo>
                  <a:lnTo>
                    <a:pt x="982" y="280"/>
                  </a:lnTo>
                  <a:lnTo>
                    <a:pt x="982" y="280"/>
                  </a:lnTo>
                  <a:lnTo>
                    <a:pt x="976" y="256"/>
                  </a:lnTo>
                  <a:lnTo>
                    <a:pt x="296" y="256"/>
                  </a:lnTo>
                  <a:lnTo>
                    <a:pt x="296" y="256"/>
                  </a:lnTo>
                  <a:lnTo>
                    <a:pt x="292" y="280"/>
                  </a:lnTo>
                  <a:lnTo>
                    <a:pt x="292" y="280"/>
                  </a:lnTo>
                  <a:lnTo>
                    <a:pt x="148" y="240"/>
                  </a:lnTo>
                  <a:lnTo>
                    <a:pt x="148" y="240"/>
                  </a:lnTo>
                  <a:lnTo>
                    <a:pt x="84" y="32"/>
                  </a:lnTo>
                  <a:lnTo>
                    <a:pt x="84" y="32"/>
                  </a:lnTo>
                  <a:lnTo>
                    <a:pt x="80" y="22"/>
                  </a:lnTo>
                  <a:lnTo>
                    <a:pt x="76" y="16"/>
                  </a:lnTo>
                  <a:lnTo>
                    <a:pt x="70" y="10"/>
                  </a:lnTo>
                  <a:lnTo>
                    <a:pt x="62" y="6"/>
                  </a:lnTo>
                  <a:lnTo>
                    <a:pt x="56" y="2"/>
                  </a:lnTo>
                  <a:lnTo>
                    <a:pt x="46" y="0"/>
                  </a:lnTo>
                  <a:lnTo>
                    <a:pt x="38" y="0"/>
                  </a:lnTo>
                  <a:lnTo>
                    <a:pt x="30" y="2"/>
                  </a:lnTo>
                  <a:lnTo>
                    <a:pt x="30" y="2"/>
                  </a:lnTo>
                  <a:lnTo>
                    <a:pt x="22" y="6"/>
                  </a:lnTo>
                  <a:lnTo>
                    <a:pt x="14" y="10"/>
                  </a:lnTo>
                  <a:lnTo>
                    <a:pt x="8" y="16"/>
                  </a:lnTo>
                  <a:lnTo>
                    <a:pt x="4" y="24"/>
                  </a:lnTo>
                  <a:lnTo>
                    <a:pt x="0" y="32"/>
                  </a:lnTo>
                  <a:lnTo>
                    <a:pt x="0" y="40"/>
                  </a:lnTo>
                  <a:lnTo>
                    <a:pt x="0" y="48"/>
                  </a:lnTo>
                  <a:lnTo>
                    <a:pt x="0" y="56"/>
                  </a:lnTo>
                  <a:lnTo>
                    <a:pt x="80" y="312"/>
                  </a:lnTo>
                  <a:lnTo>
                    <a:pt x="278" y="366"/>
                  </a:lnTo>
                  <a:lnTo>
                    <a:pt x="278" y="366"/>
                  </a:lnTo>
                  <a:lnTo>
                    <a:pt x="278" y="394"/>
                  </a:lnTo>
                  <a:lnTo>
                    <a:pt x="276" y="422"/>
                  </a:lnTo>
                  <a:lnTo>
                    <a:pt x="276" y="422"/>
                  </a:lnTo>
                  <a:lnTo>
                    <a:pt x="278" y="458"/>
                  </a:lnTo>
                  <a:lnTo>
                    <a:pt x="280" y="492"/>
                  </a:lnTo>
                  <a:lnTo>
                    <a:pt x="80" y="582"/>
                  </a:lnTo>
                  <a:lnTo>
                    <a:pt x="18" y="932"/>
                  </a:lnTo>
                  <a:lnTo>
                    <a:pt x="18" y="932"/>
                  </a:lnTo>
                  <a:lnTo>
                    <a:pt x="18" y="942"/>
                  </a:lnTo>
                  <a:lnTo>
                    <a:pt x="18" y="950"/>
                  </a:lnTo>
                  <a:lnTo>
                    <a:pt x="22" y="958"/>
                  </a:lnTo>
                  <a:lnTo>
                    <a:pt x="26" y="966"/>
                  </a:lnTo>
                  <a:lnTo>
                    <a:pt x="32" y="972"/>
                  </a:lnTo>
                  <a:lnTo>
                    <a:pt x="38" y="978"/>
                  </a:lnTo>
                  <a:lnTo>
                    <a:pt x="46" y="980"/>
                  </a:lnTo>
                  <a:lnTo>
                    <a:pt x="54" y="984"/>
                  </a:lnTo>
                  <a:lnTo>
                    <a:pt x="54" y="984"/>
                  </a:lnTo>
                  <a:lnTo>
                    <a:pt x="62" y="984"/>
                  </a:lnTo>
                  <a:lnTo>
                    <a:pt x="72" y="982"/>
                  </a:lnTo>
                  <a:lnTo>
                    <a:pt x="80" y="980"/>
                  </a:lnTo>
                  <a:lnTo>
                    <a:pt x="86" y="976"/>
                  </a:lnTo>
                  <a:lnTo>
                    <a:pt x="92" y="970"/>
                  </a:lnTo>
                  <a:lnTo>
                    <a:pt x="98" y="964"/>
                  </a:lnTo>
                  <a:lnTo>
                    <a:pt x="102" y="956"/>
                  </a:lnTo>
                  <a:lnTo>
                    <a:pt x="104" y="948"/>
                  </a:lnTo>
                  <a:lnTo>
                    <a:pt x="104" y="948"/>
                  </a:lnTo>
                  <a:lnTo>
                    <a:pt x="158" y="642"/>
                  </a:lnTo>
                  <a:lnTo>
                    <a:pt x="158" y="642"/>
                  </a:lnTo>
                  <a:lnTo>
                    <a:pt x="294" y="582"/>
                  </a:lnTo>
                  <a:lnTo>
                    <a:pt x="294" y="582"/>
                  </a:lnTo>
                  <a:lnTo>
                    <a:pt x="304" y="618"/>
                  </a:lnTo>
                  <a:lnTo>
                    <a:pt x="316" y="654"/>
                  </a:lnTo>
                  <a:lnTo>
                    <a:pt x="330" y="688"/>
                  </a:lnTo>
                  <a:lnTo>
                    <a:pt x="346" y="720"/>
                  </a:lnTo>
                  <a:lnTo>
                    <a:pt x="362" y="750"/>
                  </a:lnTo>
                  <a:lnTo>
                    <a:pt x="382" y="780"/>
                  </a:lnTo>
                  <a:lnTo>
                    <a:pt x="402" y="806"/>
                  </a:lnTo>
                  <a:lnTo>
                    <a:pt x="424" y="830"/>
                  </a:lnTo>
                  <a:lnTo>
                    <a:pt x="446" y="852"/>
                  </a:lnTo>
                  <a:lnTo>
                    <a:pt x="470" y="872"/>
                  </a:lnTo>
                  <a:lnTo>
                    <a:pt x="496" y="888"/>
                  </a:lnTo>
                  <a:lnTo>
                    <a:pt x="522" y="902"/>
                  </a:lnTo>
                  <a:lnTo>
                    <a:pt x="550" y="914"/>
                  </a:lnTo>
                  <a:lnTo>
                    <a:pt x="578" y="922"/>
                  </a:lnTo>
                  <a:lnTo>
                    <a:pt x="608" y="926"/>
                  </a:lnTo>
                  <a:lnTo>
                    <a:pt x="636" y="928"/>
                  </a:lnTo>
                  <a:lnTo>
                    <a:pt x="636" y="928"/>
                  </a:lnTo>
                  <a:lnTo>
                    <a:pt x="666" y="926"/>
                  </a:lnTo>
                  <a:lnTo>
                    <a:pt x="696" y="922"/>
                  </a:lnTo>
                  <a:lnTo>
                    <a:pt x="724" y="914"/>
                  </a:lnTo>
                  <a:lnTo>
                    <a:pt x="750" y="902"/>
                  </a:lnTo>
                  <a:lnTo>
                    <a:pt x="778" y="888"/>
                  </a:lnTo>
                  <a:lnTo>
                    <a:pt x="802" y="872"/>
                  </a:lnTo>
                  <a:lnTo>
                    <a:pt x="826" y="852"/>
                  </a:lnTo>
                  <a:lnTo>
                    <a:pt x="850" y="830"/>
                  </a:lnTo>
                  <a:lnTo>
                    <a:pt x="872" y="806"/>
                  </a:lnTo>
                  <a:lnTo>
                    <a:pt x="892" y="780"/>
                  </a:lnTo>
                  <a:lnTo>
                    <a:pt x="910" y="750"/>
                  </a:lnTo>
                  <a:lnTo>
                    <a:pt x="928" y="720"/>
                  </a:lnTo>
                  <a:lnTo>
                    <a:pt x="944" y="688"/>
                  </a:lnTo>
                  <a:lnTo>
                    <a:pt x="958" y="654"/>
                  </a:lnTo>
                  <a:lnTo>
                    <a:pt x="968" y="618"/>
                  </a:lnTo>
                  <a:lnTo>
                    <a:pt x="978" y="582"/>
                  </a:lnTo>
                  <a:lnTo>
                    <a:pt x="978" y="582"/>
                  </a:lnTo>
                  <a:lnTo>
                    <a:pt x="1114" y="642"/>
                  </a:lnTo>
                  <a:lnTo>
                    <a:pt x="1114" y="642"/>
                  </a:lnTo>
                  <a:lnTo>
                    <a:pt x="1168" y="948"/>
                  </a:lnTo>
                  <a:lnTo>
                    <a:pt x="1168" y="948"/>
                  </a:lnTo>
                  <a:lnTo>
                    <a:pt x="1172" y="956"/>
                  </a:lnTo>
                  <a:lnTo>
                    <a:pt x="1176" y="964"/>
                  </a:lnTo>
                  <a:lnTo>
                    <a:pt x="1180" y="970"/>
                  </a:lnTo>
                  <a:lnTo>
                    <a:pt x="1186" y="976"/>
                  </a:lnTo>
                  <a:lnTo>
                    <a:pt x="1194" y="980"/>
                  </a:lnTo>
                  <a:lnTo>
                    <a:pt x="1202" y="982"/>
                  </a:lnTo>
                  <a:lnTo>
                    <a:pt x="1210" y="984"/>
                  </a:lnTo>
                  <a:lnTo>
                    <a:pt x="1220" y="984"/>
                  </a:lnTo>
                  <a:lnTo>
                    <a:pt x="1220" y="984"/>
                  </a:lnTo>
                  <a:lnTo>
                    <a:pt x="1228" y="980"/>
                  </a:lnTo>
                  <a:lnTo>
                    <a:pt x="1236" y="978"/>
                  </a:lnTo>
                  <a:lnTo>
                    <a:pt x="1242" y="972"/>
                  </a:lnTo>
                  <a:lnTo>
                    <a:pt x="1248" y="966"/>
                  </a:lnTo>
                  <a:lnTo>
                    <a:pt x="1252" y="958"/>
                  </a:lnTo>
                  <a:lnTo>
                    <a:pt x="1254" y="950"/>
                  </a:lnTo>
                  <a:lnTo>
                    <a:pt x="1256" y="942"/>
                  </a:lnTo>
                  <a:lnTo>
                    <a:pt x="1254" y="932"/>
                  </a:lnTo>
                  <a:lnTo>
                    <a:pt x="1192" y="582"/>
                  </a:lnTo>
                  <a:lnTo>
                    <a:pt x="994" y="492"/>
                  </a:lnTo>
                  <a:lnTo>
                    <a:pt x="994" y="492"/>
                  </a:lnTo>
                  <a:lnTo>
                    <a:pt x="996" y="458"/>
                  </a:lnTo>
                  <a:lnTo>
                    <a:pt x="996" y="424"/>
                  </a:lnTo>
                  <a:lnTo>
                    <a:pt x="996" y="424"/>
                  </a:lnTo>
                  <a:lnTo>
                    <a:pt x="996" y="394"/>
                  </a:lnTo>
                  <a:lnTo>
                    <a:pt x="994" y="368"/>
                  </a:lnTo>
                  <a:lnTo>
                    <a:pt x="1194" y="312"/>
                  </a:lnTo>
                  <a:lnTo>
                    <a:pt x="1272" y="56"/>
                  </a:lnTo>
                  <a:lnTo>
                    <a:pt x="1272" y="56"/>
                  </a:lnTo>
                  <a:lnTo>
                    <a:pt x="1274" y="48"/>
                  </a:lnTo>
                  <a:lnTo>
                    <a:pt x="1274" y="40"/>
                  </a:lnTo>
                  <a:lnTo>
                    <a:pt x="1272" y="32"/>
                  </a:lnTo>
                  <a:lnTo>
                    <a:pt x="1270" y="24"/>
                  </a:lnTo>
                  <a:lnTo>
                    <a:pt x="1264" y="16"/>
                  </a:lnTo>
                  <a:lnTo>
                    <a:pt x="1258" y="10"/>
                  </a:lnTo>
                  <a:lnTo>
                    <a:pt x="1252" y="6"/>
                  </a:lnTo>
                  <a:lnTo>
                    <a:pt x="1244" y="2"/>
                  </a:lnTo>
                  <a:lnTo>
                    <a:pt x="124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TextBox 15"/>
          <p:cNvSpPr txBox="1"/>
          <p:nvPr/>
        </p:nvSpPr>
        <p:spPr>
          <a:xfrm>
            <a:off x="1064612" y="4505885"/>
            <a:ext cx="30466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So my password, </a:t>
            </a:r>
            <a:r>
              <a:rPr lang="en-US" sz="2400" b="1" dirty="0">
                <a:gradFill>
                  <a:gsLst>
                    <a:gs pos="2917">
                      <a:schemeClr val="tx1"/>
                    </a:gs>
                    <a:gs pos="30000">
                      <a:schemeClr val="tx1"/>
                    </a:gs>
                  </a:gsLst>
                  <a:lin ang="5400000" scaled="0"/>
                </a:gradFill>
                <a:latin typeface="+mj-lt"/>
              </a:rPr>
              <a:t>“hello”</a:t>
            </a:r>
            <a:r>
              <a:rPr lang="en-US" sz="2400" dirty="0">
                <a:gradFill>
                  <a:gsLst>
                    <a:gs pos="2917">
                      <a:schemeClr val="tx1"/>
                    </a:gs>
                    <a:gs pos="30000">
                      <a:schemeClr val="tx1"/>
                    </a:gs>
                  </a:gsLst>
                  <a:lin ang="5400000" scaled="0"/>
                </a:gradFill>
                <a:latin typeface="+mj-lt"/>
              </a:rPr>
              <a:t> is something more complicated?</a:t>
            </a:r>
          </a:p>
        </p:txBody>
      </p:sp>
      <p:sp>
        <p:nvSpPr>
          <p:cNvPr id="25" name="Rectangle 24"/>
          <p:cNvSpPr/>
          <p:nvPr/>
        </p:nvSpPr>
        <p:spPr>
          <a:xfrm>
            <a:off x="7760719" y="5308824"/>
            <a:ext cx="3429284" cy="1015663"/>
          </a:xfrm>
          <a:prstGeom prst="rect">
            <a:avLst/>
          </a:prstGeom>
        </p:spPr>
        <p:txBody>
          <a:bodyPr wrap="square">
            <a:spAutoFit/>
          </a:bodyPr>
          <a:lstStyle/>
          <a:p>
            <a:r>
              <a:rPr lang="en-US" sz="2000" b="1" dirty="0">
                <a:solidFill>
                  <a:schemeClr val="bg1">
                    <a:lumMod val="50000"/>
                  </a:schemeClr>
                </a:solidFill>
                <a:latin typeface="+mj-lt"/>
              </a:rPr>
              <a:t>2cf24dba5fb0a30e26e83b2ac5b9e29e1b161e5c1fa7425e73043362938b9824</a:t>
            </a:r>
            <a:endParaRPr lang="en-US" sz="2000" b="1" dirty="0">
              <a:latin typeface="+mj-lt"/>
            </a:endParaRPr>
          </a:p>
        </p:txBody>
      </p:sp>
      <p:sp>
        <p:nvSpPr>
          <p:cNvPr id="27" name="Oval 26"/>
          <p:cNvSpPr/>
          <p:nvPr/>
        </p:nvSpPr>
        <p:spPr bwMode="auto">
          <a:xfrm>
            <a:off x="4727659" y="4927202"/>
            <a:ext cx="274651" cy="285793"/>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5068122" y="5118096"/>
            <a:ext cx="222060" cy="231069"/>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51070" y="4799003"/>
            <a:ext cx="388262" cy="404013"/>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7632700" y="4458657"/>
            <a:ext cx="308864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lumMod val="50000"/>
                  </a:schemeClr>
                </a:solidFill>
                <a:latin typeface="+mj-lt"/>
              </a:rPr>
              <a:t>Using the </a:t>
            </a:r>
            <a:r>
              <a:rPr lang="en-US" sz="2000" dirty="0">
                <a:solidFill>
                  <a:schemeClr val="tx2"/>
                </a:solidFill>
                <a:latin typeface="+mj-lt"/>
              </a:rPr>
              <a:t>SHA-256</a:t>
            </a:r>
            <a:r>
              <a:rPr lang="en-US" sz="2000" dirty="0">
                <a:solidFill>
                  <a:schemeClr val="bg1">
                    <a:lumMod val="50000"/>
                  </a:schemeClr>
                </a:solidFill>
                <a:latin typeface="+mj-lt"/>
              </a:rPr>
              <a:t> hash, “hello” becomes:</a:t>
            </a:r>
          </a:p>
        </p:txBody>
      </p:sp>
      <p:sp>
        <p:nvSpPr>
          <p:cNvPr id="33" name="Rectangle 32"/>
          <p:cNvSpPr/>
          <p:nvPr/>
        </p:nvSpPr>
        <p:spPr bwMode="auto">
          <a:xfrm>
            <a:off x="7632700" y="4458657"/>
            <a:ext cx="3970020" cy="202342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49578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Brute force can </a:t>
            </a:r>
            <a:r>
              <a:rPr lang="en-US" sz="4800" dirty="0"/>
              <a:t>break passwords</a:t>
            </a:r>
          </a:p>
        </p:txBody>
      </p:sp>
      <p:sp>
        <p:nvSpPr>
          <p:cNvPr id="5" name="TextBox 4"/>
          <p:cNvSpPr txBox="1"/>
          <p:nvPr/>
        </p:nvSpPr>
        <p:spPr>
          <a:xfrm>
            <a:off x="269240" y="929859"/>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Brute Force is what it sounds like: cracking a password through trial and error</a:t>
            </a:r>
          </a:p>
        </p:txBody>
      </p:sp>
      <p:sp>
        <p:nvSpPr>
          <p:cNvPr id="2" name="Rectangle 1"/>
          <p:cNvSpPr/>
          <p:nvPr/>
        </p:nvSpPr>
        <p:spPr bwMode="auto">
          <a:xfrm>
            <a:off x="0" y="5377543"/>
            <a:ext cx="12192000" cy="751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Can this be effective?</a:t>
            </a:r>
          </a:p>
        </p:txBody>
      </p:sp>
      <p:sp>
        <p:nvSpPr>
          <p:cNvPr id="4" name="TextBox 3"/>
          <p:cNvSpPr txBox="1"/>
          <p:nvPr/>
        </p:nvSpPr>
        <p:spPr>
          <a:xfrm>
            <a:off x="590550" y="1901091"/>
            <a:ext cx="683894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latin typeface="+mj-lt"/>
              </a:rPr>
              <a:t>Short passwords are easier to break</a:t>
            </a:r>
          </a:p>
        </p:txBody>
      </p:sp>
      <p:sp>
        <p:nvSpPr>
          <p:cNvPr id="39" name="TextBox 38"/>
          <p:cNvSpPr txBox="1"/>
          <p:nvPr/>
        </p:nvSpPr>
        <p:spPr>
          <a:xfrm>
            <a:off x="590550" y="2528955"/>
            <a:ext cx="6838949" cy="129266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latin typeface="+mj-lt"/>
              </a:rPr>
              <a:t>Brute Force works best with offline systems that do not have limitations on incorrect password entries</a:t>
            </a:r>
          </a:p>
        </p:txBody>
      </p:sp>
      <p:grpSp>
        <p:nvGrpSpPr>
          <p:cNvPr id="11" name="Group 10"/>
          <p:cNvGrpSpPr/>
          <p:nvPr/>
        </p:nvGrpSpPr>
        <p:grpSpPr>
          <a:xfrm>
            <a:off x="8098971" y="1767487"/>
            <a:ext cx="3185997" cy="3086391"/>
            <a:chOff x="7924800" y="1942809"/>
            <a:chExt cx="3185997" cy="3086391"/>
          </a:xfrm>
        </p:grpSpPr>
        <p:sp>
          <p:nvSpPr>
            <p:cNvPr id="40" name="TextBox 39"/>
            <p:cNvSpPr txBox="1"/>
            <p:nvPr/>
          </p:nvSpPr>
          <p:spPr>
            <a:xfrm>
              <a:off x="7967847" y="3763912"/>
              <a:ext cx="3142950" cy="1126462"/>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chemeClr val="tx1">
                      <a:lumMod val="60000"/>
                      <a:lumOff val="40000"/>
                    </a:schemeClr>
                  </a:solidFill>
                </a:rPr>
                <a:t>Modern GPUs are ideal for repetitive tasks, such as password hacking </a:t>
              </a:r>
            </a:p>
          </p:txBody>
        </p:sp>
        <p:pic>
          <p:nvPicPr>
            <p:cNvPr id="16386" name="Picture 2" descr="https://upload.wikimedia.org/wikipedia/commons/thumb/5/5c/ATI_Radeon_HD_5770_Graphics_Card-oblique_view.jpg/800px-ATI_Radeon_HD_5770_Graphics_Card-oblique_view.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9121" y="2115795"/>
              <a:ext cx="2078250" cy="182626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bwMode="auto">
            <a:xfrm>
              <a:off x="7924800" y="1942809"/>
              <a:ext cx="3069771" cy="3086391"/>
            </a:xfrm>
            <a:prstGeom prst="round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73670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upload.wikimedia.org/wikipedia/en/timeline/d8b53fa1e67acc2deeea77c87a9402a7.png"/>
          <p:cNvPicPr>
            <a:picLocks noChangeAspect="1" noChangeArrowheads="1"/>
          </p:cNvPicPr>
          <p:nvPr/>
        </p:nvPicPr>
        <p:blipFill rotWithShape="1">
          <a:blip r:embed="rId3">
            <a:extLst>
              <a:ext uri="{28A0092B-C50C-407E-A947-70E740481C1C}">
                <a14:useLocalDpi xmlns:a14="http://schemas.microsoft.com/office/drawing/2010/main" val="0"/>
              </a:ext>
            </a:extLst>
          </a:blip>
          <a:srcRect l="6980" t="4874" r="41919" b="5711"/>
          <a:stretch/>
        </p:blipFill>
        <p:spPr bwMode="auto">
          <a:xfrm>
            <a:off x="-58994" y="-94095"/>
            <a:ext cx="12250994" cy="69668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8994" y="-94095"/>
            <a:ext cx="12250994" cy="6966844"/>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69240" y="289511"/>
            <a:ext cx="11655840" cy="12682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noFill/>
        </p:spPr>
        <p:txBody>
          <a:bodyPr/>
          <a:lstStyle/>
          <a:p>
            <a:r>
              <a:rPr lang="en-US" sz="4800"/>
              <a:t>Brute force is </a:t>
            </a:r>
            <a:r>
              <a:rPr lang="en-US" sz="4800" dirty="0"/>
              <a:t>optimized with a Rainbow Table</a:t>
            </a:r>
          </a:p>
        </p:txBody>
      </p:sp>
      <p:sp>
        <p:nvSpPr>
          <p:cNvPr id="5" name="TextBox 4"/>
          <p:cNvSpPr txBox="1"/>
          <p:nvPr/>
        </p:nvSpPr>
        <p:spPr>
          <a:xfrm>
            <a:off x="269240" y="929859"/>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 use of a Rainbow Table will dramatically speed up the time to uncover a password</a:t>
            </a:r>
          </a:p>
        </p:txBody>
      </p:sp>
      <p:grpSp>
        <p:nvGrpSpPr>
          <p:cNvPr id="15" name="Group 14"/>
          <p:cNvGrpSpPr/>
          <p:nvPr/>
        </p:nvGrpSpPr>
        <p:grpSpPr>
          <a:xfrm>
            <a:off x="497840" y="2017528"/>
            <a:ext cx="11174280" cy="4135621"/>
            <a:chOff x="497840" y="2017528"/>
            <a:chExt cx="11174280" cy="4135621"/>
          </a:xfrm>
        </p:grpSpPr>
        <p:sp>
          <p:nvSpPr>
            <p:cNvPr id="8" name="Rectangle 7"/>
            <p:cNvSpPr/>
            <p:nvPr/>
          </p:nvSpPr>
          <p:spPr bwMode="auto">
            <a:xfrm>
              <a:off x="4629150" y="2017528"/>
              <a:ext cx="7042970" cy="4135621"/>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97840" y="2017529"/>
              <a:ext cx="4131310" cy="4135620"/>
            </a:xfrm>
            <a:prstGeom prst="rect">
              <a:avLst/>
            </a:prstGeom>
            <a:solidFill>
              <a:schemeClr val="accent2"/>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p:cNvSpPr txBox="1"/>
          <p:nvPr/>
        </p:nvSpPr>
        <p:spPr>
          <a:xfrm>
            <a:off x="4762499" y="2192671"/>
            <a:ext cx="6853975"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Rainbow Table looks at patterns across a language to optimize its searches using high frequency characters first.</a:t>
            </a:r>
          </a:p>
        </p:txBody>
      </p:sp>
      <p:sp>
        <p:nvSpPr>
          <p:cNvPr id="13" name="Rectangle 12"/>
          <p:cNvSpPr/>
          <p:nvPr/>
        </p:nvSpPr>
        <p:spPr>
          <a:xfrm>
            <a:off x="689609" y="2676968"/>
            <a:ext cx="3747771" cy="2308324"/>
          </a:xfrm>
          <a:prstGeom prst="rect">
            <a:avLst/>
          </a:prstGeom>
        </p:spPr>
        <p:txBody>
          <a:bodyPr wrap="square">
            <a:spAutoFit/>
          </a:bodyPr>
          <a:lstStyle/>
          <a:p>
            <a:r>
              <a:rPr lang="en-US" sz="2400" dirty="0">
                <a:solidFill>
                  <a:schemeClr val="bg1"/>
                </a:solidFill>
              </a:rPr>
              <a:t>Rainbow Tables are large sets of precomputed tables filled with hash values that are pre-matched to possible plaintext passwords</a:t>
            </a:r>
          </a:p>
        </p:txBody>
      </p:sp>
      <p:sp>
        <p:nvSpPr>
          <p:cNvPr id="19" name="TextBox 18"/>
          <p:cNvSpPr txBox="1"/>
          <p:nvPr/>
        </p:nvSpPr>
        <p:spPr>
          <a:xfrm>
            <a:off x="4980684" y="5180554"/>
            <a:ext cx="663579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Brute Force with a Rainbow Table can be very effective depending on the password length.</a:t>
            </a:r>
          </a:p>
        </p:txBody>
      </p:sp>
      <p:pic>
        <p:nvPicPr>
          <p:cNvPr id="20" name="Picture 2" descr="https://upload.wikimedia.org/wikipedia/en/timeline/d8b53fa1e67acc2deeea77c87a9402a7.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2499" y="2872972"/>
            <a:ext cx="6865875" cy="223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800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Countermeasure #1: Put some salt on it</a:t>
            </a:r>
          </a:p>
        </p:txBody>
      </p:sp>
      <p:grpSp>
        <p:nvGrpSpPr>
          <p:cNvPr id="16385" name="Group 16384"/>
          <p:cNvGrpSpPr/>
          <p:nvPr/>
        </p:nvGrpSpPr>
        <p:grpSpPr>
          <a:xfrm>
            <a:off x="353473" y="1303134"/>
            <a:ext cx="11571607" cy="3408742"/>
            <a:chOff x="397608" y="1189176"/>
            <a:chExt cx="11571607" cy="3408742"/>
          </a:xfrm>
        </p:grpSpPr>
        <p:grpSp>
          <p:nvGrpSpPr>
            <p:cNvPr id="22" name="Group 21"/>
            <p:cNvGrpSpPr/>
            <p:nvPr/>
          </p:nvGrpSpPr>
          <p:grpSpPr>
            <a:xfrm>
              <a:off x="397608" y="1553459"/>
              <a:ext cx="4583488" cy="2479170"/>
              <a:chOff x="455973" y="1553459"/>
              <a:chExt cx="4583488" cy="2479170"/>
            </a:xfrm>
            <a:solidFill>
              <a:schemeClr val="bg1">
                <a:lumMod val="95000"/>
              </a:schemeClr>
            </a:solidFill>
          </p:grpSpPr>
          <p:sp>
            <p:nvSpPr>
              <p:cNvPr id="9" name="Rounded Rectangle 8"/>
              <p:cNvSpPr/>
              <p:nvPr/>
            </p:nvSpPr>
            <p:spPr bwMode="auto">
              <a:xfrm>
                <a:off x="455973" y="1553459"/>
                <a:ext cx="3239727" cy="24737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3043541" y="2031331"/>
                <a:ext cx="2473792" cy="1518048"/>
              </a:xfrm>
              <a:prstGeom prst="triangle">
                <a:avLst>
                  <a:gd name="adj" fmla="val 2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723745" y="1553459"/>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036927" y="3671466"/>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flipH="1">
              <a:off x="7063142" y="1545899"/>
              <a:ext cx="4803573" cy="2481351"/>
              <a:chOff x="455973" y="1553459"/>
              <a:chExt cx="4583488" cy="2479170"/>
            </a:xfrm>
            <a:solidFill>
              <a:schemeClr val="bg1">
                <a:lumMod val="95000"/>
              </a:schemeClr>
            </a:solidFill>
          </p:grpSpPr>
          <p:sp>
            <p:nvSpPr>
              <p:cNvPr id="29" name="Rounded Rectangle 28"/>
              <p:cNvSpPr/>
              <p:nvPr/>
            </p:nvSpPr>
            <p:spPr bwMode="auto">
              <a:xfrm>
                <a:off x="455973" y="1553459"/>
                <a:ext cx="3239727" cy="24737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5400000">
                <a:off x="3043541" y="2031331"/>
                <a:ext cx="2473792" cy="1518048"/>
              </a:xfrm>
              <a:prstGeom prst="triangle">
                <a:avLst>
                  <a:gd name="adj" fmla="val 2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723745" y="1553459"/>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036927" y="3671466"/>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Oval 23"/>
            <p:cNvSpPr/>
            <p:nvPr/>
          </p:nvSpPr>
          <p:spPr bwMode="auto">
            <a:xfrm>
              <a:off x="3938968" y="1189176"/>
              <a:ext cx="4199651" cy="3408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3"/>
            <p:cNvSpPr txBox="1"/>
            <p:nvPr/>
          </p:nvSpPr>
          <p:spPr>
            <a:xfrm>
              <a:off x="8519938" y="2077438"/>
              <a:ext cx="3449277" cy="1618905"/>
            </a:xfrm>
            <a:prstGeom prst="rect">
              <a:avLst/>
            </a:prstGeom>
            <a:noFill/>
          </p:spPr>
          <p:txBody>
            <a:bodyPr wrap="square" lIns="182880" tIns="146304" rIns="182880" bIns="146304" rtlCol="0">
              <a:spAutoFit/>
            </a:bodyPr>
            <a:lstStyle>
              <a:defPPr>
                <a:defRPr lang="en-US"/>
              </a:defPPr>
              <a:lvl1pPr lvl="0">
                <a:lnSpc>
                  <a:spcPct val="90000"/>
                </a:lnSpc>
                <a:spcAft>
                  <a:spcPts val="600"/>
                </a:spcAft>
                <a:defRPr>
                  <a:solidFill>
                    <a:schemeClr val="bg1">
                      <a:lumMod val="50000"/>
                    </a:schemeClr>
                  </a:solidFill>
                </a:defRPr>
              </a:lvl1pPr>
            </a:lstStyle>
            <a:p>
              <a:r>
                <a:rPr lang="en-US" dirty="0"/>
                <a:t>SHA-256_hash ("hello“ + </a:t>
              </a:r>
              <a:r>
                <a:rPr lang="en-US" dirty="0">
                  <a:solidFill>
                    <a:schemeClr val="tx2"/>
                  </a:solidFill>
                </a:rPr>
                <a:t>"QxLUF1bgIAdeQX"</a:t>
              </a:r>
              <a:r>
                <a:rPr lang="en-US" dirty="0"/>
                <a:t>) = </a:t>
              </a:r>
            </a:p>
            <a:p>
              <a:r>
                <a:rPr lang="en-US" altLang="en-US" dirty="0"/>
                <a:t>9e209040c863f84a31e719795b2577523954739fe5ed3b58a75cff2127075ed1 </a:t>
              </a:r>
              <a:endParaRPr lang="en-US" dirty="0"/>
            </a:p>
          </p:txBody>
        </p:sp>
        <p:sp>
          <p:nvSpPr>
            <p:cNvPr id="15" name="Freeform 14"/>
            <p:cNvSpPr>
              <a:spLocks noChangeAspect="1"/>
            </p:cNvSpPr>
            <p:nvPr/>
          </p:nvSpPr>
          <p:spPr bwMode="black">
            <a:xfrm>
              <a:off x="4957184" y="1423072"/>
              <a:ext cx="2163221" cy="2091728"/>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663978" y="1731077"/>
              <a:ext cx="34492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Unsalted (less safe)</a:t>
              </a:r>
            </a:p>
          </p:txBody>
        </p:sp>
        <p:sp>
          <p:nvSpPr>
            <p:cNvPr id="17" name="TextBox 16"/>
            <p:cNvSpPr txBox="1"/>
            <p:nvPr/>
          </p:nvSpPr>
          <p:spPr>
            <a:xfrm>
              <a:off x="8519938" y="1716275"/>
              <a:ext cx="34492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Salted (more safe)</a:t>
              </a:r>
            </a:p>
          </p:txBody>
        </p:sp>
        <p:sp>
          <p:nvSpPr>
            <p:cNvPr id="18" name="TextBox 3"/>
            <p:cNvSpPr txBox="1"/>
            <p:nvPr/>
          </p:nvSpPr>
          <p:spPr>
            <a:xfrm>
              <a:off x="663978" y="2249140"/>
              <a:ext cx="3239727" cy="1452705"/>
            </a:xfrm>
            <a:prstGeom prst="rect">
              <a:avLst/>
            </a:prstGeom>
            <a:noFill/>
          </p:spPr>
          <p:txBody>
            <a:bodyPr wrap="square" lIns="182880" tIns="146304" rIns="182880" bIns="146304" rtlCol="0">
              <a:spAutoFit/>
            </a:bodyPr>
            <a:lstStyle/>
            <a:p>
              <a:pPr lvl="0">
                <a:lnSpc>
                  <a:spcPct val="90000"/>
                </a:lnSpc>
                <a:spcAft>
                  <a:spcPts val="600"/>
                </a:spcAft>
              </a:pPr>
              <a:r>
                <a:rPr lang="en-US" dirty="0">
                  <a:solidFill>
                    <a:schemeClr val="bg1">
                      <a:lumMod val="50000"/>
                    </a:schemeClr>
                  </a:solidFill>
                </a:rPr>
                <a:t>SHA-256_hash ("hello“) = </a:t>
              </a:r>
            </a:p>
            <a:p>
              <a:r>
                <a:rPr lang="en-US" dirty="0">
                  <a:solidFill>
                    <a:schemeClr val="bg1">
                      <a:lumMod val="50000"/>
                    </a:schemeClr>
                  </a:solidFill>
                </a:rPr>
                <a:t>2cf24dba5fb0a30e26e83b2ac5b9e29e1b161e5c1fa7425e73043362938b9824</a:t>
              </a:r>
            </a:p>
          </p:txBody>
        </p:sp>
        <p:sp>
          <p:nvSpPr>
            <p:cNvPr id="20" name="Freeform 19"/>
            <p:cNvSpPr>
              <a:spLocks noChangeAspect="1"/>
            </p:cNvSpPr>
            <p:nvPr/>
          </p:nvSpPr>
          <p:spPr bwMode="black">
            <a:xfrm>
              <a:off x="8333204" y="1932399"/>
              <a:ext cx="255463" cy="29007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7393356" y="2605143"/>
              <a:ext cx="80607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2"/>
                  </a:solidFill>
                </a:rPr>
                <a:t>Salt</a:t>
              </a:r>
            </a:p>
          </p:txBody>
        </p:sp>
        <p:cxnSp>
          <p:nvCxnSpPr>
            <p:cNvPr id="37" name="Straight Arrow Connector 36"/>
            <p:cNvCxnSpPr/>
            <p:nvPr/>
          </p:nvCxnSpPr>
          <p:spPr>
            <a:xfrm flipV="1">
              <a:off x="8071775" y="2616043"/>
              <a:ext cx="497469" cy="213322"/>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384" name="Group 16383"/>
          <p:cNvGrpSpPr/>
          <p:nvPr/>
        </p:nvGrpSpPr>
        <p:grpSpPr>
          <a:xfrm>
            <a:off x="650766" y="4630835"/>
            <a:ext cx="11215949" cy="1736087"/>
            <a:chOff x="650766" y="4630835"/>
            <a:chExt cx="11215949" cy="1736087"/>
          </a:xfrm>
        </p:grpSpPr>
        <p:sp>
          <p:nvSpPr>
            <p:cNvPr id="33" name="Rounded Rectangle 32"/>
            <p:cNvSpPr/>
            <p:nvPr/>
          </p:nvSpPr>
          <p:spPr bwMode="auto">
            <a:xfrm>
              <a:off x="650767" y="4726085"/>
              <a:ext cx="2739725" cy="7170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User Password:</a:t>
              </a:r>
            </a:p>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“happy”</a:t>
              </a:r>
            </a:p>
          </p:txBody>
        </p:sp>
        <p:sp>
          <p:nvSpPr>
            <p:cNvPr id="38" name="Rounded Rectangle 37"/>
            <p:cNvSpPr/>
            <p:nvPr/>
          </p:nvSpPr>
          <p:spPr bwMode="auto">
            <a:xfrm>
              <a:off x="650766" y="5649890"/>
              <a:ext cx="2739725" cy="7170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Salt:</a:t>
              </a:r>
            </a:p>
            <a:p>
              <a:pPr algn="ctr" defTabSz="932472" fontAlgn="base">
                <a:lnSpc>
                  <a:spcPct val="90000"/>
                </a:lnSpc>
                <a:spcBef>
                  <a:spcPct val="0"/>
                </a:spcBef>
                <a:spcAft>
                  <a:spcPct val="0"/>
                </a:spcAft>
              </a:pPr>
              <a:r>
                <a:rPr lang="en-US" sz="2000" b="1" dirty="0">
                  <a:solidFill>
                    <a:schemeClr val="bg1"/>
                  </a:solidFill>
                </a:rPr>
                <a:t>QxLUF1bgIAdeQX</a:t>
              </a:r>
              <a:endParaRPr lang="en-US" sz="2000" b="1" dirty="0">
                <a:solidFill>
                  <a:schemeClr val="bg1"/>
                </a:solidFill>
                <a:ea typeface="Segoe UI" pitchFamily="34" charset="0"/>
                <a:cs typeface="Segoe UI" pitchFamily="34" charset="0"/>
              </a:endParaRPr>
            </a:p>
          </p:txBody>
        </p:sp>
        <p:grpSp>
          <p:nvGrpSpPr>
            <p:cNvPr id="49" name="Group 48"/>
            <p:cNvGrpSpPr/>
            <p:nvPr/>
          </p:nvGrpSpPr>
          <p:grpSpPr>
            <a:xfrm>
              <a:off x="5264708" y="4630835"/>
              <a:ext cx="1664904" cy="1503752"/>
              <a:chOff x="4964496" y="4210548"/>
              <a:chExt cx="2342566" cy="2208804"/>
            </a:xfrm>
          </p:grpSpPr>
          <p:grpSp>
            <p:nvGrpSpPr>
              <p:cNvPr id="43" name="Group 42"/>
              <p:cNvGrpSpPr/>
              <p:nvPr/>
            </p:nvGrpSpPr>
            <p:grpSpPr>
              <a:xfrm>
                <a:off x="4964496" y="4210548"/>
                <a:ext cx="2342566" cy="2208804"/>
                <a:chOff x="4964496" y="4210548"/>
                <a:chExt cx="2342566" cy="2208804"/>
              </a:xfrm>
              <a:solidFill>
                <a:schemeClr val="bg1">
                  <a:lumMod val="85000"/>
                </a:schemeClr>
              </a:solidFill>
            </p:grpSpPr>
            <p:sp>
              <p:nvSpPr>
                <p:cNvPr id="44" name="Freeform 43"/>
                <p:cNvSpPr>
                  <a:spLocks noChangeAspect="1"/>
                </p:cNvSpPr>
                <p:nvPr/>
              </p:nvSpPr>
              <p:spPr bwMode="black">
                <a:xfrm>
                  <a:off x="4964496" y="4210548"/>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a:spLocks noChangeAspect="1"/>
                </p:cNvSpPr>
                <p:nvPr/>
              </p:nvSpPr>
              <p:spPr bwMode="black">
                <a:xfrm>
                  <a:off x="6167573" y="4210548"/>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a:spLocks noChangeAspect="1"/>
                </p:cNvSpPr>
                <p:nvPr/>
              </p:nvSpPr>
              <p:spPr bwMode="black">
                <a:xfrm>
                  <a:off x="4964496" y="5314950"/>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a:spLocks noChangeAspect="1"/>
                </p:cNvSpPr>
                <p:nvPr/>
              </p:nvSpPr>
              <p:spPr bwMode="black">
                <a:xfrm>
                  <a:off x="6167572" y="5314950"/>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8" name="Freeform 138"/>
              <p:cNvSpPr>
                <a:spLocks noChangeAspect="1" noEditPoints="1"/>
              </p:cNvSpPr>
              <p:nvPr/>
            </p:nvSpPr>
            <p:spPr bwMode="black">
              <a:xfrm>
                <a:off x="5372779" y="4543730"/>
                <a:ext cx="1462411" cy="1821081"/>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50" name="Rounded Rectangle 49"/>
            <p:cNvSpPr/>
            <p:nvPr/>
          </p:nvSpPr>
          <p:spPr bwMode="auto">
            <a:xfrm>
              <a:off x="8519938" y="4726086"/>
              <a:ext cx="3346777" cy="1640836"/>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Hash Value</a:t>
              </a:r>
            </a:p>
            <a:p>
              <a:pPr algn="ctr" defTabSz="932472" fontAlgn="base">
                <a:lnSpc>
                  <a:spcPct val="90000"/>
                </a:lnSpc>
                <a:spcBef>
                  <a:spcPct val="0"/>
                </a:spcBef>
                <a:spcAft>
                  <a:spcPct val="0"/>
                </a:spcAft>
              </a:pPr>
              <a:endParaRPr lang="en-US" altLang="en-US" sz="1050" dirty="0"/>
            </a:p>
            <a:p>
              <a:pPr algn="ctr" defTabSz="932472" fontAlgn="base">
                <a:lnSpc>
                  <a:spcPct val="90000"/>
                </a:lnSpc>
                <a:spcBef>
                  <a:spcPct val="0"/>
                </a:spcBef>
                <a:spcAft>
                  <a:spcPct val="0"/>
                </a:spcAft>
              </a:pPr>
              <a:r>
                <a:rPr lang="en-US" altLang="en-US" dirty="0"/>
                <a:t>9e209040c863f84a31e719795b2577523954739fe5ed3b58a75cff2127075ed1</a:t>
              </a:r>
              <a:endParaRPr 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p:cNvCxnSpPr>
              <a:stCxn id="33" idx="3"/>
            </p:cNvCxnSpPr>
            <p:nvPr/>
          </p:nvCxnSpPr>
          <p:spPr>
            <a:xfrm>
              <a:off x="3390492" y="5084601"/>
              <a:ext cx="1566692" cy="298110"/>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8" idx="3"/>
            </p:cNvCxnSpPr>
            <p:nvPr/>
          </p:nvCxnSpPr>
          <p:spPr>
            <a:xfrm flipV="1">
              <a:off x="3390491" y="5594489"/>
              <a:ext cx="1566693" cy="413917"/>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929612" y="5349794"/>
              <a:ext cx="1403592" cy="32917"/>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69240" y="871494"/>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Salting a password adds an additional layer of protection </a:t>
            </a:r>
          </a:p>
        </p:txBody>
      </p:sp>
      <p:sp>
        <p:nvSpPr>
          <p:cNvPr id="16391" name="TextBox 16390"/>
          <p:cNvSpPr txBox="1"/>
          <p:nvPr/>
        </p:nvSpPr>
        <p:spPr>
          <a:xfrm>
            <a:off x="5264708" y="6057798"/>
            <a:ext cx="1664903"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Hash Algorithm</a:t>
            </a:r>
          </a:p>
        </p:txBody>
      </p:sp>
      <p:cxnSp>
        <p:nvCxnSpPr>
          <p:cNvPr id="16393" name="Straight Connector 16392"/>
          <p:cNvCxnSpPr/>
          <p:nvPr/>
        </p:nvCxnSpPr>
        <p:spPr>
          <a:xfrm>
            <a:off x="353473" y="4381500"/>
            <a:ext cx="1146910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576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88940" y="2043072"/>
            <a:ext cx="6113779" cy="3484031"/>
          </a:xfrm>
        </p:spPr>
        <p:txBody>
          <a:bodyPr/>
          <a:lstStyle/>
          <a:p>
            <a:pPr>
              <a:spcBef>
                <a:spcPts val="1200"/>
              </a:spcBef>
              <a:buFont typeface="Wingdings" panose="05000000000000000000" pitchFamily="2" charset="2"/>
              <a:buChar char="§"/>
            </a:pPr>
            <a:r>
              <a:rPr lang="en-US" sz="2400" dirty="0"/>
              <a:t>Salting a hash helps but today’s graphics cards (GPUs) and custom hardware can compute billions of hashes per second.</a:t>
            </a:r>
          </a:p>
          <a:p>
            <a:pPr>
              <a:spcBef>
                <a:spcPts val="1200"/>
              </a:spcBef>
              <a:buFont typeface="Wingdings" panose="05000000000000000000" pitchFamily="2" charset="2"/>
              <a:buChar char="§"/>
            </a:pPr>
            <a:r>
              <a:rPr lang="en-US" sz="2400" dirty="0"/>
              <a:t>Key Stretching is one technique to slow down the hashing function. </a:t>
            </a:r>
          </a:p>
          <a:p>
            <a:pPr>
              <a:spcBef>
                <a:spcPts val="1200"/>
              </a:spcBef>
              <a:buFont typeface="Wingdings" panose="05000000000000000000" pitchFamily="2" charset="2"/>
              <a:buChar char="§"/>
            </a:pPr>
            <a:r>
              <a:rPr lang="en-US" sz="2400" dirty="0"/>
              <a:t>Key Stretching is typically implemented using special types of CPU-intensive hash functions which have no known optimization.  </a:t>
            </a:r>
          </a:p>
        </p:txBody>
      </p:sp>
      <p:sp>
        <p:nvSpPr>
          <p:cNvPr id="5" name="Title 2"/>
          <p:cNvSpPr txBox="1">
            <a:spLocks/>
          </p:cNvSpPr>
          <p:nvPr/>
        </p:nvSpPr>
        <p:spPr>
          <a:xfrm>
            <a:off x="269240" y="3276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Countermeasure #2: Key Stretching</a:t>
            </a:r>
          </a:p>
        </p:txBody>
      </p:sp>
      <p:sp>
        <p:nvSpPr>
          <p:cNvPr id="6" name="Freeform 113"/>
          <p:cNvSpPr>
            <a:spLocks noChangeAspect="1" noEditPoints="1"/>
          </p:cNvSpPr>
          <p:nvPr/>
        </p:nvSpPr>
        <p:spPr bwMode="black">
          <a:xfrm>
            <a:off x="706091" y="1978961"/>
            <a:ext cx="3944650" cy="3944650"/>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cxnSp>
        <p:nvCxnSpPr>
          <p:cNvPr id="9" name="Straight Connector 8"/>
          <p:cNvCxnSpPr/>
          <p:nvPr/>
        </p:nvCxnSpPr>
        <p:spPr>
          <a:xfrm>
            <a:off x="0" y="6403216"/>
            <a:ext cx="12192000" cy="0"/>
          </a:xfrm>
          <a:prstGeom prst="line">
            <a:avLst/>
          </a:prstGeom>
          <a:ln w="2857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9240" y="966744"/>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Slowing down the hashing function makes brute force method more time consuming</a:t>
            </a:r>
          </a:p>
        </p:txBody>
      </p:sp>
      <p:sp>
        <p:nvSpPr>
          <p:cNvPr id="13" name="Rectangle 12"/>
          <p:cNvSpPr/>
          <p:nvPr/>
        </p:nvSpPr>
        <p:spPr bwMode="auto">
          <a:xfrm>
            <a:off x="0" y="6403216"/>
            <a:ext cx="12192000" cy="454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30948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
            <a:ext cx="12194321" cy="6858003"/>
            <a:chOff x="0" y="-3"/>
            <a:chExt cx="12194321" cy="6858003"/>
          </a:xfrm>
        </p:grpSpPr>
        <p:pic>
          <p:nvPicPr>
            <p:cNvPr id="22532" name="Picture 4" descr="https://static.securityintelligence.com/uploads/2015/02/bankvaultcloseup_138052-900x535.jpg"/>
            <p:cNvPicPr>
              <a:picLocks noChangeAspect="1" noChangeArrowheads="1"/>
            </p:cNvPicPr>
            <p:nvPr/>
          </p:nvPicPr>
          <p:blipFill rotWithShape="1">
            <a:blip r:embed="rId3">
              <a:duotone>
                <a:prstClr val="black"/>
                <a:schemeClr val="bg1">
                  <a:lumMod val="95000"/>
                  <a:tint val="45000"/>
                  <a:satMod val="400000"/>
                </a:schemeClr>
              </a:duotone>
              <a:extLst>
                <a:ext uri="{28A0092B-C50C-407E-A947-70E740481C1C}">
                  <a14:useLocalDpi xmlns:a14="http://schemas.microsoft.com/office/drawing/2010/main" val="0"/>
                </a:ext>
              </a:extLst>
            </a:blip>
            <a:srcRect b="537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0" y="-3"/>
              <a:ext cx="12194321" cy="1693891"/>
            </a:xfrm>
            <a:prstGeom prst="rect">
              <a:avLst/>
            </a:prstGeom>
            <a:gradFill flip="none" rotWithShape="1">
              <a:gsLst>
                <a:gs pos="100000">
                  <a:srgbClr val="171717">
                    <a:alpha val="72157"/>
                  </a:srgbClr>
                </a:gs>
                <a:gs pos="42000">
                  <a:srgbClr val="171717">
                    <a:alpha val="50196"/>
                  </a:srgbClr>
                </a:gs>
                <a:gs pos="0">
                  <a:srgbClr val="F0F8FF">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0" y="3143888"/>
              <a:ext cx="12192000" cy="2162899"/>
              <a:chOff x="0" y="3143888"/>
              <a:chExt cx="12192000" cy="2162899"/>
            </a:xfrm>
          </p:grpSpPr>
          <p:sp>
            <p:nvSpPr>
              <p:cNvPr id="8" name="Rectangle 7"/>
              <p:cNvSpPr/>
              <p:nvPr/>
            </p:nvSpPr>
            <p:spPr bwMode="auto">
              <a:xfrm>
                <a:off x="0" y="3143888"/>
                <a:ext cx="2816860" cy="21628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Russian Carbanak Group pulls off biggest bank heist in history</a:t>
                </a:r>
              </a:p>
            </p:txBody>
          </p:sp>
          <p:sp>
            <p:nvSpPr>
              <p:cNvPr id="2" name="Rectangle 1"/>
              <p:cNvSpPr/>
              <p:nvPr/>
            </p:nvSpPr>
            <p:spPr bwMode="auto">
              <a:xfrm>
                <a:off x="2816860" y="3143888"/>
                <a:ext cx="9375140" cy="2162899"/>
              </a:xfrm>
              <a:prstGeom prst="rect">
                <a:avLst/>
              </a:prstGeom>
              <a:solidFill>
                <a:srgbClr val="FFFFF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324813" y="3281232"/>
                <a:ext cx="4600267" cy="1888209"/>
                <a:chOff x="2904163" y="3312383"/>
                <a:chExt cx="4600267" cy="1888209"/>
              </a:xfrm>
            </p:grpSpPr>
            <p:sp>
              <p:nvSpPr>
                <p:cNvPr id="3" name="TextBox 2"/>
                <p:cNvSpPr txBox="1"/>
                <p:nvPr/>
              </p:nvSpPr>
              <p:spPr>
                <a:xfrm>
                  <a:off x="2904163" y="3312383"/>
                  <a:ext cx="3428999" cy="1888209"/>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$1B</a:t>
                  </a:r>
                  <a:endParaRPr lang="en-US" sz="6000" dirty="0">
                    <a:gradFill>
                      <a:gsLst>
                        <a:gs pos="2917">
                          <a:schemeClr val="tx1"/>
                        </a:gs>
                        <a:gs pos="30000">
                          <a:schemeClr val="tx1"/>
                        </a:gs>
                      </a:gsLst>
                      <a:lin ang="5400000" scaled="0"/>
                    </a:gradFill>
                  </a:endParaRPr>
                </a:p>
              </p:txBody>
            </p:sp>
            <p:sp>
              <p:nvSpPr>
                <p:cNvPr id="7" name="TextBox 6"/>
                <p:cNvSpPr txBox="1"/>
                <p:nvPr/>
              </p:nvSpPr>
              <p:spPr>
                <a:xfrm>
                  <a:off x="5791562" y="3662672"/>
                  <a:ext cx="1712868" cy="1071062"/>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USD stolen</a:t>
                  </a:r>
                  <a:endParaRPr lang="en-US" sz="2800" dirty="0">
                    <a:gradFill>
                      <a:gsLst>
                        <a:gs pos="2917">
                          <a:schemeClr val="tx1"/>
                        </a:gs>
                        <a:gs pos="30000">
                          <a:schemeClr val="tx1"/>
                        </a:gs>
                      </a:gsLst>
                      <a:lin ang="5400000" scaled="0"/>
                    </a:gradFill>
                  </a:endParaRPr>
                </a:p>
              </p:txBody>
            </p:sp>
          </p:grpSp>
        </p:grpSp>
      </p:grpSp>
    </p:spTree>
    <p:extLst>
      <p:ext uri="{BB962C8B-B14F-4D97-AF65-F5344CB8AC3E}">
        <p14:creationId xmlns:p14="http://schemas.microsoft.com/office/powerpoint/2010/main" val="36070857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762780" y="-965363"/>
            <a:ext cx="3524250" cy="3431336"/>
            <a:chOff x="8724900" y="-995616"/>
            <a:chExt cx="3524250" cy="3431336"/>
          </a:xfrm>
        </p:grpSpPr>
        <p:pic>
          <p:nvPicPr>
            <p:cNvPr id="17410" name="Picture 2" descr="https://upload.wikimedia.org/wikipedia/commons/thumb/9/96/Microsoft_logo_(2012).svg/2000px-Microsoft_logo_(2012).svg.png"/>
            <p:cNvPicPr>
              <a:picLocks noChangeAspect="1" noChangeArrowheads="1"/>
            </p:cNvPicPr>
            <p:nvPr/>
          </p:nvPicPr>
          <p:blipFill rotWithShape="1">
            <a:blip r:embed="rId3">
              <a:extLst>
                <a:ext uri="{28A0092B-C50C-407E-A947-70E740481C1C}">
                  <a14:useLocalDpi xmlns:a14="http://schemas.microsoft.com/office/drawing/2010/main" val="0"/>
                </a:ext>
              </a:extLst>
            </a:blip>
            <a:srcRect r="78072"/>
            <a:stretch/>
          </p:blipFill>
          <p:spPr bwMode="auto">
            <a:xfrm>
              <a:off x="8724900" y="-995616"/>
              <a:ext cx="3524250" cy="343133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724900" y="-995616"/>
              <a:ext cx="3524250" cy="3431336"/>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2"/>
          <p:cNvSpPr txBox="1">
            <a:spLocks/>
          </p:cNvSpPr>
          <p:nvPr/>
        </p:nvSpPr>
        <p:spPr>
          <a:xfrm>
            <a:off x="269240" y="3276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Countermeasures #3-5</a:t>
            </a:r>
            <a:endParaRPr lang="en-US" sz="4800" dirty="0"/>
          </a:p>
        </p:txBody>
      </p:sp>
      <p:sp>
        <p:nvSpPr>
          <p:cNvPr id="10" name="TextBox 9"/>
          <p:cNvSpPr txBox="1"/>
          <p:nvPr/>
        </p:nvSpPr>
        <p:spPr>
          <a:xfrm>
            <a:off x="269240" y="1004844"/>
            <a:ext cx="1178941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Microsoft products have several features that provide an extra level of password security</a:t>
            </a:r>
          </a:p>
        </p:txBody>
      </p:sp>
      <p:sp>
        <p:nvSpPr>
          <p:cNvPr id="3" name="Rectangle 2"/>
          <p:cNvSpPr/>
          <p:nvPr/>
        </p:nvSpPr>
        <p:spPr>
          <a:xfrm>
            <a:off x="945764" y="3187225"/>
            <a:ext cx="3177610" cy="2031325"/>
          </a:xfrm>
          <a:prstGeom prst="rect">
            <a:avLst/>
          </a:prstGeom>
        </p:spPr>
        <p:txBody>
          <a:bodyPr wrap="square">
            <a:spAutoFit/>
          </a:bodyPr>
          <a:lstStyle/>
          <a:p>
            <a:pPr defTabSz="914367">
              <a:lnSpc>
                <a:spcPct val="90000"/>
              </a:lnSpc>
              <a:spcBef>
                <a:spcPts val="1200"/>
              </a:spcBef>
              <a:buSzPct val="90000"/>
            </a:pPr>
            <a:r>
              <a:rPr lang="en-US" sz="2000" dirty="0">
                <a:gradFill>
                  <a:gsLst>
                    <a:gs pos="1250">
                      <a:schemeClr val="tx1"/>
                    </a:gs>
                    <a:gs pos="100000">
                      <a:schemeClr val="tx1"/>
                    </a:gs>
                  </a:gsLst>
                  <a:lin ang="5400000" scaled="0"/>
                </a:gradFill>
                <a:latin typeface="+mj-lt"/>
              </a:rPr>
              <a:t>Modern OSs such as Windows in enterprise environment have domain policies. A domain policy allows a central administrator to enforce custom password polices.</a:t>
            </a:r>
          </a:p>
        </p:txBody>
      </p:sp>
      <p:sp>
        <p:nvSpPr>
          <p:cNvPr id="7" name="Rectangle 6"/>
          <p:cNvSpPr/>
          <p:nvPr/>
        </p:nvSpPr>
        <p:spPr>
          <a:xfrm>
            <a:off x="4693092" y="3187224"/>
            <a:ext cx="3138895" cy="1631216"/>
          </a:xfrm>
          <a:prstGeom prst="rect">
            <a:avLst/>
          </a:prstGeom>
        </p:spPr>
        <p:txBody>
          <a:bodyPr wrap="square">
            <a:spAutoFit/>
          </a:bodyPr>
          <a:lstStyle/>
          <a:p>
            <a:r>
              <a:rPr lang="en-US" sz="2000" dirty="0">
                <a:gradFill>
                  <a:gsLst>
                    <a:gs pos="1250">
                      <a:schemeClr val="tx1"/>
                    </a:gs>
                    <a:gs pos="100000">
                      <a:schemeClr val="tx1"/>
                    </a:gs>
                  </a:gsLst>
                  <a:lin ang="5400000" scaled="0"/>
                </a:gradFill>
                <a:latin typeface="+mj-lt"/>
              </a:rPr>
              <a:t>Modern OSs such as Windows offers disk based encryption. </a:t>
            </a:r>
            <a:r>
              <a:rPr lang="en-US" sz="2000" dirty="0" err="1">
                <a:gradFill>
                  <a:gsLst>
                    <a:gs pos="1250">
                      <a:schemeClr val="tx1"/>
                    </a:gs>
                    <a:gs pos="100000">
                      <a:schemeClr val="tx1"/>
                    </a:gs>
                  </a:gsLst>
                  <a:lin ang="5400000" scaled="0"/>
                </a:gradFill>
                <a:latin typeface="+mj-lt"/>
              </a:rPr>
              <a:t>Bitlocker’s</a:t>
            </a:r>
            <a:r>
              <a:rPr lang="en-US" sz="2000" dirty="0">
                <a:gradFill>
                  <a:gsLst>
                    <a:gs pos="1250">
                      <a:schemeClr val="tx1"/>
                    </a:gs>
                    <a:gs pos="100000">
                      <a:schemeClr val="tx1"/>
                    </a:gs>
                  </a:gsLst>
                  <a:lin ang="5400000" scaled="0"/>
                </a:gradFill>
                <a:latin typeface="+mj-lt"/>
              </a:rPr>
              <a:t> full disk encryption helps prevent off-line attacks. </a:t>
            </a:r>
          </a:p>
        </p:txBody>
      </p:sp>
      <p:sp>
        <p:nvSpPr>
          <p:cNvPr id="8" name="Rectangle 7"/>
          <p:cNvSpPr/>
          <p:nvPr/>
        </p:nvSpPr>
        <p:spPr>
          <a:xfrm>
            <a:off x="8402320" y="3187224"/>
            <a:ext cx="3846610" cy="1323439"/>
          </a:xfrm>
          <a:prstGeom prst="rect">
            <a:avLst/>
          </a:prstGeom>
        </p:spPr>
        <p:txBody>
          <a:bodyPr wrap="square">
            <a:spAutoFit/>
          </a:bodyPr>
          <a:lstStyle/>
          <a:p>
            <a:r>
              <a:rPr lang="en-US" sz="2000" dirty="0">
                <a:gradFill>
                  <a:gsLst>
                    <a:gs pos="1250">
                      <a:schemeClr val="tx1"/>
                    </a:gs>
                    <a:gs pos="100000">
                      <a:schemeClr val="tx1"/>
                    </a:gs>
                  </a:gsLst>
                  <a:lin ang="5400000" scaled="0"/>
                </a:gradFill>
                <a:latin typeface="+mj-lt"/>
              </a:rPr>
              <a:t>Multi-Factor Authentication (MFA) requires multiple levels of security. Windows Hello is an excellent example of modern MFA.</a:t>
            </a:r>
          </a:p>
        </p:txBody>
      </p:sp>
      <p:sp>
        <p:nvSpPr>
          <p:cNvPr id="11" name="Freeform 10"/>
          <p:cNvSpPr>
            <a:spLocks noChangeAspect="1"/>
          </p:cNvSpPr>
          <p:nvPr/>
        </p:nvSpPr>
        <p:spPr bwMode="black">
          <a:xfrm>
            <a:off x="8120378" y="3225631"/>
            <a:ext cx="263033" cy="458359"/>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1"/>
          <p:cNvSpPr>
            <a:spLocks noChangeAspect="1"/>
          </p:cNvSpPr>
          <p:nvPr/>
        </p:nvSpPr>
        <p:spPr bwMode="black">
          <a:xfrm>
            <a:off x="4338973" y="3225631"/>
            <a:ext cx="392834" cy="4460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4"/>
          <p:cNvSpPr>
            <a:spLocks noChangeAspect="1" noEditPoints="1"/>
          </p:cNvSpPr>
          <p:nvPr/>
        </p:nvSpPr>
        <p:spPr bwMode="black">
          <a:xfrm>
            <a:off x="460523" y="3225631"/>
            <a:ext cx="457200" cy="457200"/>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290856" y="2609202"/>
            <a:ext cx="30827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 Domain Policies</a:t>
            </a:r>
          </a:p>
        </p:txBody>
      </p:sp>
      <p:sp>
        <p:nvSpPr>
          <p:cNvPr id="15" name="TextBox 14"/>
          <p:cNvSpPr txBox="1"/>
          <p:nvPr/>
        </p:nvSpPr>
        <p:spPr>
          <a:xfrm>
            <a:off x="4084659" y="2609202"/>
            <a:ext cx="30827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Disk Encryption</a:t>
            </a:r>
          </a:p>
        </p:txBody>
      </p:sp>
      <p:sp>
        <p:nvSpPr>
          <p:cNvPr id="16" name="TextBox 15"/>
          <p:cNvSpPr txBox="1"/>
          <p:nvPr/>
        </p:nvSpPr>
        <p:spPr>
          <a:xfrm>
            <a:off x="7730214" y="2609202"/>
            <a:ext cx="451893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 Multi-Factor Authentication</a:t>
            </a:r>
          </a:p>
        </p:txBody>
      </p:sp>
      <p:cxnSp>
        <p:nvCxnSpPr>
          <p:cNvPr id="18" name="Straight Connector 17"/>
          <p:cNvCxnSpPr/>
          <p:nvPr/>
        </p:nvCxnSpPr>
        <p:spPr>
          <a:xfrm>
            <a:off x="4084659" y="3237066"/>
            <a:ext cx="0" cy="301752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82614" y="3237066"/>
            <a:ext cx="0" cy="301752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623844" y="5181494"/>
            <a:ext cx="2638425" cy="997009"/>
          </a:xfrm>
          <a:prstGeom prst="rect">
            <a:avLst/>
          </a:prstGeom>
        </p:spPr>
      </p:pic>
      <p:grpSp>
        <p:nvGrpSpPr>
          <p:cNvPr id="6" name="Group 5"/>
          <p:cNvGrpSpPr/>
          <p:nvPr/>
        </p:nvGrpSpPr>
        <p:grpSpPr>
          <a:xfrm>
            <a:off x="8205156" y="5161340"/>
            <a:ext cx="3806756" cy="1017163"/>
            <a:chOff x="8251894" y="4659737"/>
            <a:chExt cx="4130606" cy="1055264"/>
          </a:xfrm>
        </p:grpSpPr>
        <p:pic>
          <p:nvPicPr>
            <p:cNvPr id="23" name="Picture 22"/>
            <p:cNvPicPr>
              <a:picLocks noChangeAspect="1"/>
            </p:cNvPicPr>
            <p:nvPr/>
          </p:nvPicPr>
          <p:blipFill rotWithShape="1">
            <a:blip r:embed="rId5"/>
            <a:srcRect t="50606" r="22943" b="35575"/>
            <a:stretch/>
          </p:blipFill>
          <p:spPr>
            <a:xfrm rot="10800000">
              <a:off x="10584820" y="5448299"/>
              <a:ext cx="1797679" cy="266701"/>
            </a:xfrm>
            <a:prstGeom prst="rect">
              <a:avLst/>
            </a:prstGeom>
          </p:spPr>
        </p:pic>
        <p:pic>
          <p:nvPicPr>
            <p:cNvPr id="4" name="Picture 3"/>
            <p:cNvPicPr>
              <a:picLocks noChangeAspect="1"/>
            </p:cNvPicPr>
            <p:nvPr/>
          </p:nvPicPr>
          <p:blipFill rotWithShape="1">
            <a:blip r:embed="rId5"/>
            <a:srcRect b="45322"/>
            <a:stretch/>
          </p:blipFill>
          <p:spPr>
            <a:xfrm>
              <a:off x="8251894" y="4659737"/>
              <a:ext cx="2332927" cy="1055264"/>
            </a:xfrm>
            <a:prstGeom prst="rect">
              <a:avLst/>
            </a:prstGeom>
          </p:spPr>
        </p:pic>
        <p:pic>
          <p:nvPicPr>
            <p:cNvPr id="22" name="Picture 21"/>
            <p:cNvPicPr>
              <a:picLocks noChangeAspect="1"/>
            </p:cNvPicPr>
            <p:nvPr/>
          </p:nvPicPr>
          <p:blipFill rotWithShape="1">
            <a:blip r:embed="rId5"/>
            <a:srcRect t="50606" r="22943"/>
            <a:stretch/>
          </p:blipFill>
          <p:spPr>
            <a:xfrm>
              <a:off x="10584821" y="4672689"/>
              <a:ext cx="1797679" cy="953279"/>
            </a:xfrm>
            <a:prstGeom prst="rect">
              <a:avLst/>
            </a:prstGeom>
          </p:spPr>
        </p:pic>
      </p:grpSp>
      <p:pic>
        <p:nvPicPr>
          <p:cNvPr id="9" name="Picture 2" descr="http://www.edwinmsarmiento.com/wp-content/uploads/2016/01/activedirecto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9" y="4871122"/>
            <a:ext cx="3425825" cy="16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7929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 </a:t>
            </a:r>
            <a:r>
              <a:rPr lang="en-US" sz="6000" dirty="0"/>
              <a:t>(countering the hack)</a:t>
            </a:r>
          </a:p>
        </p:txBody>
      </p:sp>
    </p:spTree>
    <p:extLst>
      <p:ext uri="{BB962C8B-B14F-4D97-AF65-F5344CB8AC3E}">
        <p14:creationId xmlns:p14="http://schemas.microsoft.com/office/powerpoint/2010/main" val="32533258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7209"/>
            <a:ext cx="11567160" cy="899665"/>
          </a:xfrm>
        </p:spPr>
        <p:txBody>
          <a:bodyPr/>
          <a:lstStyle/>
          <a:p>
            <a:r>
              <a:rPr lang="en-US" sz="4800" dirty="0"/>
              <a:t>How do we best protect ourselves?</a:t>
            </a:r>
          </a:p>
        </p:txBody>
      </p:sp>
      <p:sp>
        <p:nvSpPr>
          <p:cNvPr id="13" name="TextBox 12"/>
          <p:cNvSpPr txBox="1"/>
          <p:nvPr/>
        </p:nvSpPr>
        <p:spPr>
          <a:xfrm>
            <a:off x="2158636" y="7869100"/>
            <a:ext cx="4177212"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 we need firewalls? Blocking </a:t>
            </a:r>
            <a:r>
              <a:rPr lang="en-US" sz="2400" dirty="0" err="1">
                <a:gradFill>
                  <a:gsLst>
                    <a:gs pos="2917">
                      <a:schemeClr val="tx1"/>
                    </a:gs>
                    <a:gs pos="30000">
                      <a:schemeClr val="tx1"/>
                    </a:gs>
                  </a:gsLst>
                  <a:lin ang="5400000" scaled="0"/>
                </a:gradFill>
              </a:rPr>
              <a:t>ip</a:t>
            </a:r>
            <a:r>
              <a:rPr lang="en-US" sz="2400" dirty="0">
                <a:gradFill>
                  <a:gsLst>
                    <a:gs pos="2917">
                      <a:schemeClr val="tx1"/>
                    </a:gs>
                    <a:gs pos="30000">
                      <a:schemeClr val="tx1"/>
                    </a:gs>
                  </a:gsLst>
                  <a:lin ang="5400000" scaled="0"/>
                </a:gradFill>
              </a:rPr>
              <a:t> from countries</a:t>
            </a:r>
          </a:p>
          <a:p>
            <a:pPr>
              <a:lnSpc>
                <a:spcPct val="90000"/>
              </a:lnSpc>
              <a:spcAft>
                <a:spcPts val="600"/>
              </a:spcAft>
            </a:pPr>
            <a:endParaRPr lang="en-US" sz="2400" dirty="0">
              <a:gradFill>
                <a:gsLst>
                  <a:gs pos="2917">
                    <a:schemeClr val="tx1"/>
                  </a:gs>
                  <a:gs pos="30000">
                    <a:schemeClr val="tx1"/>
                  </a:gs>
                </a:gsLst>
                <a:lin ang="5400000" scaled="0"/>
              </a:gradFill>
            </a:endParaRPr>
          </a:p>
        </p:txBody>
      </p:sp>
      <p:grpSp>
        <p:nvGrpSpPr>
          <p:cNvPr id="16" name="Group 15"/>
          <p:cNvGrpSpPr/>
          <p:nvPr/>
        </p:nvGrpSpPr>
        <p:grpSpPr>
          <a:xfrm>
            <a:off x="4361538" y="1523997"/>
            <a:ext cx="3608615" cy="2122716"/>
            <a:chOff x="638627" y="1453242"/>
            <a:chExt cx="3608615" cy="2122716"/>
          </a:xfrm>
        </p:grpSpPr>
        <p:sp>
          <p:nvSpPr>
            <p:cNvPr id="8" name="Rounded Rectangle 7"/>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Data Governance Policy</a:t>
              </a:r>
            </a:p>
          </p:txBody>
        </p:sp>
        <p:sp>
          <p:nvSpPr>
            <p:cNvPr id="15" name="Rectangle 14"/>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48124" y="1523997"/>
            <a:ext cx="3608615" cy="2122716"/>
            <a:chOff x="638627" y="1453242"/>
            <a:chExt cx="3608615" cy="2122716"/>
          </a:xfrm>
        </p:grpSpPr>
        <p:sp>
          <p:nvSpPr>
            <p:cNvPr id="18" name="Rounded Rectangle 17"/>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Risk Assessment</a:t>
              </a:r>
            </a:p>
          </p:txBody>
        </p:sp>
        <p:sp>
          <p:nvSpPr>
            <p:cNvPr id="19" name="Rectangle 18"/>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8274952" y="1523997"/>
            <a:ext cx="3608615" cy="2122716"/>
            <a:chOff x="638627" y="1453242"/>
            <a:chExt cx="3608615" cy="2122716"/>
          </a:xfrm>
        </p:grpSpPr>
        <p:sp>
          <p:nvSpPr>
            <p:cNvPr id="24" name="Rounded Rectangle 23"/>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Audits</a:t>
              </a:r>
            </a:p>
          </p:txBody>
        </p:sp>
        <p:sp>
          <p:nvSpPr>
            <p:cNvPr id="25" name="Rectangle 24"/>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TextBox 25"/>
          <p:cNvSpPr txBox="1"/>
          <p:nvPr/>
        </p:nvSpPr>
        <p:spPr>
          <a:xfrm>
            <a:off x="448124" y="2117267"/>
            <a:ext cx="360861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services are high risk?</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Is there PII in the data?</a:t>
            </a:r>
          </a:p>
        </p:txBody>
      </p:sp>
      <p:sp>
        <p:nvSpPr>
          <p:cNvPr id="27" name="TextBox 26"/>
          <p:cNvSpPr txBox="1"/>
          <p:nvPr/>
        </p:nvSpPr>
        <p:spPr>
          <a:xfrm>
            <a:off x="4361538" y="2057216"/>
            <a:ext cx="3608615"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data should be considered sensitive?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Any data that is critical to business function?</a:t>
            </a:r>
          </a:p>
        </p:txBody>
      </p:sp>
      <p:sp>
        <p:nvSpPr>
          <p:cNvPr id="28" name="TextBox 27"/>
          <p:cNvSpPr txBox="1"/>
          <p:nvPr/>
        </p:nvSpPr>
        <p:spPr>
          <a:xfrm>
            <a:off x="8274952" y="2057216"/>
            <a:ext cx="3608615"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Is data governance being applied correctly?</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Test and retest periodically</a:t>
            </a:r>
          </a:p>
        </p:txBody>
      </p:sp>
      <p:sp>
        <p:nvSpPr>
          <p:cNvPr id="29" name="Right Arrow 28"/>
          <p:cNvSpPr/>
          <p:nvPr/>
        </p:nvSpPr>
        <p:spPr bwMode="auto">
          <a:xfrm>
            <a:off x="3886194" y="1665461"/>
            <a:ext cx="613232" cy="424543"/>
          </a:xfrm>
          <a:prstGeom prst="rightArrow">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a:off x="7799608" y="1665461"/>
            <a:ext cx="613232" cy="424543"/>
          </a:xfrm>
          <a:prstGeom prst="rightArrow">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448124" y="4152288"/>
            <a:ext cx="3608615" cy="2122716"/>
            <a:chOff x="638627" y="1453242"/>
            <a:chExt cx="3608615" cy="2122716"/>
          </a:xfrm>
        </p:grpSpPr>
        <p:sp>
          <p:nvSpPr>
            <p:cNvPr id="32" name="Rounded Rectangle 31"/>
            <p:cNvSpPr/>
            <p:nvPr/>
          </p:nvSpPr>
          <p:spPr bwMode="auto">
            <a:xfrm>
              <a:off x="638627" y="1453242"/>
              <a:ext cx="3608615" cy="800101"/>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Threat Assessment</a:t>
              </a:r>
            </a:p>
          </p:txBody>
        </p:sp>
        <p:sp>
          <p:nvSpPr>
            <p:cNvPr id="33" name="Rectangle 32"/>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448124" y="4685507"/>
            <a:ext cx="360861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Who is likely to attack us?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are the probable attack vectors?</a:t>
            </a:r>
          </a:p>
        </p:txBody>
      </p:sp>
      <p:sp>
        <p:nvSpPr>
          <p:cNvPr id="35" name="Rectangle 34"/>
          <p:cNvSpPr/>
          <p:nvPr/>
        </p:nvSpPr>
        <p:spPr bwMode="auto">
          <a:xfrm>
            <a:off x="4361538" y="4152288"/>
            <a:ext cx="7474862" cy="212271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a:clrChange>
              <a:clrFrom>
                <a:srgbClr val="F1F1F1"/>
              </a:clrFrom>
              <a:clrTo>
                <a:srgbClr val="F1F1F1">
                  <a:alpha val="0"/>
                </a:srgbClr>
              </a:clrTo>
            </a:clrChange>
          </a:blip>
          <a:stretch>
            <a:fillRect/>
          </a:stretch>
        </p:blipFill>
        <p:spPr>
          <a:xfrm>
            <a:off x="10511469" y="4393937"/>
            <a:ext cx="1297768" cy="1677116"/>
          </a:xfrm>
          <a:prstGeom prst="rect">
            <a:avLst/>
          </a:prstGeom>
        </p:spPr>
      </p:pic>
      <p:sp>
        <p:nvSpPr>
          <p:cNvPr id="37" name="TextBox 36"/>
          <p:cNvSpPr txBox="1"/>
          <p:nvPr/>
        </p:nvSpPr>
        <p:spPr>
          <a:xfrm>
            <a:off x="4431384" y="4152288"/>
            <a:ext cx="55357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Product features that enhance security</a:t>
            </a:r>
          </a:p>
        </p:txBody>
      </p:sp>
      <p:sp>
        <p:nvSpPr>
          <p:cNvPr id="38" name="TextBox 37"/>
          <p:cNvSpPr txBox="1"/>
          <p:nvPr/>
        </p:nvSpPr>
        <p:spPr>
          <a:xfrm>
            <a:off x="4404176" y="4725635"/>
            <a:ext cx="6522366"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Personal authentications, such as </a:t>
            </a:r>
            <a:r>
              <a:rPr lang="en-US" sz="2000" dirty="0">
                <a:solidFill>
                  <a:schemeClr val="tx2"/>
                </a:solidFill>
              </a:rPr>
              <a:t>Windows Hello</a:t>
            </a:r>
          </a:p>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End-to-end data encryption</a:t>
            </a:r>
          </a:p>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Virtual smartcards and two-step authentications</a:t>
            </a:r>
          </a:p>
        </p:txBody>
      </p:sp>
      <p:sp>
        <p:nvSpPr>
          <p:cNvPr id="39" name="Freeform 2"/>
          <p:cNvSpPr>
            <a:spLocks noChangeAspect="1"/>
          </p:cNvSpPr>
          <p:nvPr/>
        </p:nvSpPr>
        <p:spPr bwMode="black">
          <a:xfrm>
            <a:off x="3600450" y="4250084"/>
            <a:ext cx="362372" cy="41147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00048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11813"/>
            <a:ext cx="11655840" cy="899665"/>
          </a:xfrm>
        </p:spPr>
        <p:txBody>
          <a:bodyPr/>
          <a:lstStyle/>
          <a:p>
            <a:r>
              <a:rPr lang="en-US" dirty="0"/>
              <a:t>A move </a:t>
            </a:r>
            <a:r>
              <a:rPr lang="en-US" sz="4800" dirty="0"/>
              <a:t>to</a:t>
            </a:r>
            <a:r>
              <a:rPr lang="en-US" dirty="0"/>
              <a:t> detection and response</a:t>
            </a:r>
          </a:p>
        </p:txBody>
      </p:sp>
      <p:sp>
        <p:nvSpPr>
          <p:cNvPr id="13" name="Rectangle 12"/>
          <p:cNvSpPr/>
          <p:nvPr/>
        </p:nvSpPr>
        <p:spPr>
          <a:xfrm>
            <a:off x="307340" y="1067515"/>
            <a:ext cx="11332210" cy="461665"/>
          </a:xfrm>
          <a:prstGeom prst="rect">
            <a:avLst/>
          </a:prstGeom>
        </p:spPr>
        <p:txBody>
          <a:bodyPr wrap="square">
            <a:spAutoFit/>
          </a:bodyPr>
          <a:lstStyle/>
          <a:p>
            <a:r>
              <a:rPr lang="en-US" sz="2400" dirty="0">
                <a:gradFill>
                  <a:gsLst>
                    <a:gs pos="2917">
                      <a:schemeClr val="tx1"/>
                    </a:gs>
                    <a:gs pos="30000">
                      <a:schemeClr val="tx1"/>
                    </a:gs>
                  </a:gsLst>
                  <a:lin ang="5400000" scaled="0"/>
                </a:gradFill>
                <a:latin typeface="+mj-lt"/>
              </a:rPr>
              <a:t>Industry focus is shifting to detecting and responding to cyber hacks</a:t>
            </a:r>
          </a:p>
        </p:txBody>
      </p:sp>
      <p:grpSp>
        <p:nvGrpSpPr>
          <p:cNvPr id="17" name="Group 16"/>
          <p:cNvGrpSpPr/>
          <p:nvPr/>
        </p:nvGrpSpPr>
        <p:grpSpPr>
          <a:xfrm>
            <a:off x="666284" y="1871849"/>
            <a:ext cx="3067516" cy="3830214"/>
            <a:chOff x="818684" y="2246736"/>
            <a:chExt cx="3067516" cy="3830214"/>
          </a:xfrm>
        </p:grpSpPr>
        <p:sp>
          <p:nvSpPr>
            <p:cNvPr id="7" name="Rectangle 6"/>
            <p:cNvSpPr/>
            <p:nvPr/>
          </p:nvSpPr>
          <p:spPr bwMode="auto">
            <a:xfrm>
              <a:off x="818684" y="2246736"/>
              <a:ext cx="3067516" cy="38302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45" descr="C:\Users\sakuu\Documents\Ballmer MGX 2011\Tile Icons\Quotes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3220247" y="2745359"/>
              <a:ext cx="380203" cy="296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6" descr="C:\Users\sakuu\Documents\Ballmer MGX 2011\Tile Icons\Quot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1067784" y="5345077"/>
              <a:ext cx="393228" cy="3069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264398" y="2911719"/>
              <a:ext cx="2615688" cy="2308324"/>
            </a:xfrm>
            <a:prstGeom prst="rect">
              <a:avLst/>
            </a:prstGeom>
          </p:spPr>
          <p:txBody>
            <a:bodyPr wrap="square">
              <a:spAutoFit/>
            </a:bodyPr>
            <a:lstStyle/>
            <a:p>
              <a:pP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Perfect protection is not possible</a:t>
              </a:r>
            </a:p>
          </p:txBody>
        </p:sp>
      </p:grpSp>
      <p:grpSp>
        <p:nvGrpSpPr>
          <p:cNvPr id="4" name="Group 3"/>
          <p:cNvGrpSpPr/>
          <p:nvPr/>
        </p:nvGrpSpPr>
        <p:grpSpPr>
          <a:xfrm>
            <a:off x="4363900" y="2039906"/>
            <a:ext cx="6718100" cy="1089529"/>
            <a:chOff x="4363900" y="2039906"/>
            <a:chExt cx="6718100" cy="1089529"/>
          </a:xfrm>
        </p:grpSpPr>
        <p:sp>
          <p:nvSpPr>
            <p:cNvPr id="5" name="Rectangle 4"/>
            <p:cNvSpPr/>
            <p:nvPr/>
          </p:nvSpPr>
          <p:spPr>
            <a:xfrm>
              <a:off x="4972050" y="2039906"/>
              <a:ext cx="6109950" cy="1089529"/>
            </a:xfrm>
            <a:prstGeom prst="rect">
              <a:avLst/>
            </a:prstGeom>
          </p:spPr>
          <p:txBody>
            <a:bodyPr wrap="square">
              <a:spAutoFit/>
            </a:bodyPr>
            <a:lstStyle/>
            <a:p>
              <a:pPr algn="just" defTabSz="932472" fontAlgn="base">
                <a:lnSpc>
                  <a:spcPct val="90000"/>
                </a:lnSpc>
                <a:spcBef>
                  <a:spcPct val="0"/>
                </a:spcBef>
                <a:spcAft>
                  <a:spcPct val="0"/>
                </a:spcAft>
              </a:pPr>
              <a:r>
                <a:rPr lang="en-US" sz="2400" dirty="0">
                  <a:solidFill>
                    <a:schemeClr val="bg1">
                      <a:lumMod val="50000"/>
                    </a:schemeClr>
                  </a:solidFill>
                  <a:ea typeface="Segoe UI" pitchFamily="34" charset="0"/>
                  <a:cs typeface="Segoe UI" pitchFamily="34" charset="0"/>
                </a:rPr>
                <a:t>The average time to detect malware was </a:t>
              </a:r>
              <a:r>
                <a:rPr lang="en-US" sz="2400" dirty="0">
                  <a:solidFill>
                    <a:schemeClr val="tx2"/>
                  </a:solidFill>
                  <a:ea typeface="Segoe UI" pitchFamily="34" charset="0"/>
                  <a:cs typeface="Segoe UI" pitchFamily="34" charset="0"/>
                </a:rPr>
                <a:t>205 days</a:t>
              </a:r>
              <a:r>
                <a:rPr lang="en-US" sz="2400" dirty="0">
                  <a:ea typeface="Segoe UI" pitchFamily="34" charset="0"/>
                  <a:cs typeface="Segoe UI" pitchFamily="34" charset="0"/>
                </a:rPr>
                <a:t>, </a:t>
              </a:r>
              <a:r>
                <a:rPr lang="en-US" sz="2400" dirty="0">
                  <a:solidFill>
                    <a:schemeClr val="bg1">
                      <a:lumMod val="50000"/>
                    </a:schemeClr>
                  </a:solidFill>
                  <a:ea typeface="Segoe UI" pitchFamily="34" charset="0"/>
                  <a:cs typeface="Segoe UI" pitchFamily="34" charset="0"/>
                </a:rPr>
                <a:t>and</a:t>
              </a:r>
              <a:r>
                <a:rPr lang="en-US" sz="2400" dirty="0">
                  <a:ea typeface="Segoe UI" pitchFamily="34" charset="0"/>
                  <a:cs typeface="Segoe UI" pitchFamily="34" charset="0"/>
                </a:rPr>
                <a:t> </a:t>
              </a:r>
              <a:r>
                <a:rPr lang="en-US" sz="2400" dirty="0">
                  <a:solidFill>
                    <a:schemeClr val="tx2"/>
                  </a:solidFill>
                  <a:ea typeface="Segoe UI" pitchFamily="34" charset="0"/>
                  <a:cs typeface="Segoe UI" pitchFamily="34" charset="0"/>
                </a:rPr>
                <a:t>69% were discovered by external parties</a:t>
              </a:r>
              <a:r>
                <a:rPr lang="en-US" sz="2400" dirty="0">
                  <a:solidFill>
                    <a:schemeClr val="bg1">
                      <a:lumMod val="50000"/>
                    </a:schemeClr>
                  </a:solidFill>
                  <a:ea typeface="Segoe UI" pitchFamily="34" charset="0"/>
                  <a:cs typeface="Segoe UI" pitchFamily="34" charset="0"/>
                </a:rPr>
                <a:t>, not internal IT departments</a:t>
              </a:r>
            </a:p>
          </p:txBody>
        </p:sp>
        <p:sp>
          <p:nvSpPr>
            <p:cNvPr id="19" name="Freeform 109"/>
            <p:cNvSpPr>
              <a:spLocks noChangeAspect="1" noEditPoints="1"/>
            </p:cNvSpPr>
            <p:nvPr/>
          </p:nvSpPr>
          <p:spPr bwMode="black">
            <a:xfrm>
              <a:off x="4363900" y="2135156"/>
              <a:ext cx="557650" cy="45282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65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grpSp>
        <p:nvGrpSpPr>
          <p:cNvPr id="6" name="Group 5"/>
          <p:cNvGrpSpPr/>
          <p:nvPr/>
        </p:nvGrpSpPr>
        <p:grpSpPr>
          <a:xfrm>
            <a:off x="4363900" y="3923334"/>
            <a:ext cx="6761300" cy="1569660"/>
            <a:chOff x="4363900" y="3923334"/>
            <a:chExt cx="6761300" cy="1569660"/>
          </a:xfrm>
        </p:grpSpPr>
        <p:sp>
          <p:nvSpPr>
            <p:cNvPr id="3" name="Rectangle 2"/>
            <p:cNvSpPr/>
            <p:nvPr/>
          </p:nvSpPr>
          <p:spPr>
            <a:xfrm>
              <a:off x="4972050" y="3923334"/>
              <a:ext cx="6153150" cy="1569660"/>
            </a:xfrm>
            <a:prstGeom prst="rect">
              <a:avLst/>
            </a:prstGeom>
          </p:spPr>
          <p:txBody>
            <a:bodyPr wrap="square">
              <a:spAutoFit/>
            </a:bodyPr>
            <a:lstStyle/>
            <a:p>
              <a:pPr algn="just"/>
              <a:r>
                <a:rPr lang="en-US" sz="2400" dirty="0">
                  <a:solidFill>
                    <a:schemeClr val="bg1">
                      <a:lumMod val="50000"/>
                    </a:schemeClr>
                  </a:solidFill>
                  <a:ea typeface="Segoe UI" pitchFamily="34" charset="0"/>
                  <a:cs typeface="Segoe UI" pitchFamily="34" charset="0"/>
                </a:rPr>
                <a:t>By 2020, </a:t>
              </a:r>
              <a:r>
                <a:rPr lang="en-US" sz="2400" dirty="0">
                  <a:solidFill>
                    <a:schemeClr val="tx2"/>
                  </a:solidFill>
                </a:rPr>
                <a:t>60%</a:t>
              </a:r>
              <a:r>
                <a:rPr lang="en-US" sz="2400" dirty="0"/>
                <a:t> </a:t>
              </a:r>
              <a:r>
                <a:rPr lang="en-US" sz="2400" dirty="0">
                  <a:solidFill>
                    <a:schemeClr val="bg1">
                      <a:lumMod val="50000"/>
                    </a:schemeClr>
                  </a:solidFill>
                  <a:ea typeface="Segoe UI" pitchFamily="34" charset="0"/>
                  <a:cs typeface="Segoe UI" pitchFamily="34" charset="0"/>
                </a:rPr>
                <a:t>of enterprise information security budgets will be allocated for </a:t>
              </a:r>
              <a:r>
                <a:rPr lang="en-US" sz="2400" dirty="0">
                  <a:solidFill>
                    <a:schemeClr val="tx2"/>
                  </a:solidFill>
                </a:rPr>
                <a:t>rapid detection and response approaches</a:t>
              </a:r>
              <a:r>
                <a:rPr lang="en-US" sz="2400" dirty="0">
                  <a:solidFill>
                    <a:schemeClr val="bg1">
                      <a:lumMod val="50000"/>
                    </a:schemeClr>
                  </a:solidFill>
                  <a:ea typeface="Segoe UI" pitchFamily="34" charset="0"/>
                  <a:cs typeface="Segoe UI" pitchFamily="34" charset="0"/>
                </a:rPr>
                <a:t>, up from less than 20% in 2015.</a:t>
              </a:r>
            </a:p>
          </p:txBody>
        </p:sp>
        <p:sp>
          <p:nvSpPr>
            <p:cNvPr id="20" name="Freeform 33"/>
            <p:cNvSpPr>
              <a:spLocks noChangeAspect="1" noEditPoints="1"/>
            </p:cNvSpPr>
            <p:nvPr/>
          </p:nvSpPr>
          <p:spPr bwMode="black">
            <a:xfrm>
              <a:off x="4363900" y="4018584"/>
              <a:ext cx="557650" cy="39666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9" name="Straight Connector 8"/>
          <p:cNvCxnSpPr/>
          <p:nvPr/>
        </p:nvCxnSpPr>
        <p:spPr>
          <a:xfrm>
            <a:off x="359390" y="6229350"/>
            <a:ext cx="11332210"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4559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Surfing </a:t>
            </a:r>
            <a:r>
              <a:rPr lang="en-US" sz="4800"/>
              <a:t>the wave of cyber crime</a:t>
            </a:r>
            <a:endParaRPr lang="en-US" sz="4800" dirty="0"/>
          </a:p>
        </p:txBody>
      </p:sp>
      <p:sp>
        <p:nvSpPr>
          <p:cNvPr id="3" name="Rectangle 2"/>
          <p:cNvSpPr/>
          <p:nvPr/>
        </p:nvSpPr>
        <p:spPr bwMode="auto">
          <a:xfrm>
            <a:off x="-419100" y="2095500"/>
            <a:ext cx="12657106" cy="4762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Moon 3"/>
          <p:cNvSpPr/>
          <p:nvPr/>
        </p:nvSpPr>
        <p:spPr bwMode="auto">
          <a:xfrm rot="1689859">
            <a:off x="1771649" y="173354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Moon 7"/>
          <p:cNvSpPr/>
          <p:nvPr/>
        </p:nvSpPr>
        <p:spPr bwMode="auto">
          <a:xfrm rot="1689859">
            <a:off x="2305048" y="173354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p:cNvSpPr/>
          <p:nvPr/>
        </p:nvSpPr>
        <p:spPr bwMode="auto">
          <a:xfrm rot="1689859">
            <a:off x="1771650" y="188646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oon 12"/>
          <p:cNvSpPr/>
          <p:nvPr/>
        </p:nvSpPr>
        <p:spPr bwMode="auto">
          <a:xfrm rot="1689859">
            <a:off x="2673463" y="177716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Moon 13"/>
          <p:cNvSpPr/>
          <p:nvPr/>
        </p:nvSpPr>
        <p:spPr bwMode="auto">
          <a:xfrm rot="1689859">
            <a:off x="3206862" y="177716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Moon 14"/>
          <p:cNvSpPr/>
          <p:nvPr/>
        </p:nvSpPr>
        <p:spPr bwMode="auto">
          <a:xfrm rot="1689859">
            <a:off x="2673464" y="193008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Moon 15"/>
          <p:cNvSpPr/>
          <p:nvPr/>
        </p:nvSpPr>
        <p:spPr bwMode="auto">
          <a:xfrm rot="1689859">
            <a:off x="3374912" y="183181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oon 16"/>
          <p:cNvSpPr/>
          <p:nvPr/>
        </p:nvSpPr>
        <p:spPr bwMode="auto">
          <a:xfrm rot="1689859">
            <a:off x="3908311" y="183181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Moon 17"/>
          <p:cNvSpPr/>
          <p:nvPr/>
        </p:nvSpPr>
        <p:spPr bwMode="auto">
          <a:xfrm rot="1689859">
            <a:off x="3374913" y="1984727"/>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Moon 18"/>
          <p:cNvSpPr/>
          <p:nvPr/>
        </p:nvSpPr>
        <p:spPr bwMode="auto">
          <a:xfrm rot="1689859">
            <a:off x="3205328" y="16568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Moon 19"/>
          <p:cNvSpPr/>
          <p:nvPr/>
        </p:nvSpPr>
        <p:spPr bwMode="auto">
          <a:xfrm rot="1689859">
            <a:off x="3573743" y="17004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Moon 20"/>
          <p:cNvSpPr/>
          <p:nvPr/>
        </p:nvSpPr>
        <p:spPr bwMode="auto">
          <a:xfrm rot="1689859">
            <a:off x="4107142" y="17004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Moon 21"/>
          <p:cNvSpPr/>
          <p:nvPr/>
        </p:nvSpPr>
        <p:spPr bwMode="auto">
          <a:xfrm rot="1689859">
            <a:off x="3573744" y="18533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Moon 22"/>
          <p:cNvSpPr/>
          <p:nvPr/>
        </p:nvSpPr>
        <p:spPr bwMode="auto">
          <a:xfrm rot="1689859">
            <a:off x="4275192" y="1755102"/>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oon 23"/>
          <p:cNvSpPr/>
          <p:nvPr/>
        </p:nvSpPr>
        <p:spPr bwMode="auto">
          <a:xfrm rot="1689859">
            <a:off x="4808591" y="17551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Moon 24"/>
          <p:cNvSpPr/>
          <p:nvPr/>
        </p:nvSpPr>
        <p:spPr bwMode="auto">
          <a:xfrm rot="1689859">
            <a:off x="4275193" y="1908014"/>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Moon 25"/>
          <p:cNvSpPr/>
          <p:nvPr/>
        </p:nvSpPr>
        <p:spPr bwMode="auto">
          <a:xfrm rot="1689859">
            <a:off x="3357728" y="18092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oon 26"/>
          <p:cNvSpPr/>
          <p:nvPr/>
        </p:nvSpPr>
        <p:spPr bwMode="auto">
          <a:xfrm rot="1689859">
            <a:off x="3726143" y="18528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Moon 27"/>
          <p:cNvSpPr/>
          <p:nvPr/>
        </p:nvSpPr>
        <p:spPr bwMode="auto">
          <a:xfrm rot="1689859">
            <a:off x="4259542" y="18528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Moon 28"/>
          <p:cNvSpPr/>
          <p:nvPr/>
        </p:nvSpPr>
        <p:spPr bwMode="auto">
          <a:xfrm rot="1689859">
            <a:off x="3726144" y="20057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Moon 29"/>
          <p:cNvSpPr/>
          <p:nvPr/>
        </p:nvSpPr>
        <p:spPr bwMode="auto">
          <a:xfrm rot="1689859">
            <a:off x="4427592" y="1907502"/>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Moon 30"/>
          <p:cNvSpPr/>
          <p:nvPr/>
        </p:nvSpPr>
        <p:spPr bwMode="auto">
          <a:xfrm rot="1689859">
            <a:off x="4960991" y="19075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Moon 31"/>
          <p:cNvSpPr/>
          <p:nvPr/>
        </p:nvSpPr>
        <p:spPr bwMode="auto">
          <a:xfrm rot="1689859">
            <a:off x="4427593" y="2060414"/>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Moon 32"/>
          <p:cNvSpPr/>
          <p:nvPr/>
        </p:nvSpPr>
        <p:spPr bwMode="auto">
          <a:xfrm rot="1689859">
            <a:off x="2427172" y="16789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Moon 33"/>
          <p:cNvSpPr/>
          <p:nvPr/>
        </p:nvSpPr>
        <p:spPr bwMode="auto">
          <a:xfrm rot="1689859">
            <a:off x="2579572" y="18313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Moon 34"/>
          <p:cNvSpPr/>
          <p:nvPr/>
        </p:nvSpPr>
        <p:spPr bwMode="auto">
          <a:xfrm rot="1689859">
            <a:off x="4975283" y="178768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Moon 35"/>
          <p:cNvSpPr/>
          <p:nvPr/>
        </p:nvSpPr>
        <p:spPr bwMode="auto">
          <a:xfrm rot="1689859">
            <a:off x="5508682" y="178768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Moon 36"/>
          <p:cNvSpPr/>
          <p:nvPr/>
        </p:nvSpPr>
        <p:spPr bwMode="auto">
          <a:xfrm rot="1689859">
            <a:off x="4975284" y="194059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Moon 37"/>
          <p:cNvSpPr/>
          <p:nvPr/>
        </p:nvSpPr>
        <p:spPr bwMode="auto">
          <a:xfrm rot="1689859">
            <a:off x="5877097" y="183130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Moon 38"/>
          <p:cNvSpPr/>
          <p:nvPr/>
        </p:nvSpPr>
        <p:spPr bwMode="auto">
          <a:xfrm rot="1689859">
            <a:off x="6410496" y="18313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Moon 39"/>
          <p:cNvSpPr/>
          <p:nvPr/>
        </p:nvSpPr>
        <p:spPr bwMode="auto">
          <a:xfrm rot="1689859">
            <a:off x="5877098" y="198421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oon 40"/>
          <p:cNvSpPr/>
          <p:nvPr/>
        </p:nvSpPr>
        <p:spPr bwMode="auto">
          <a:xfrm rot="1689859">
            <a:off x="6578546" y="188594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Moon 41"/>
          <p:cNvSpPr/>
          <p:nvPr/>
        </p:nvSpPr>
        <p:spPr bwMode="auto">
          <a:xfrm rot="1689859">
            <a:off x="7111945" y="188594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Moon 42"/>
          <p:cNvSpPr/>
          <p:nvPr/>
        </p:nvSpPr>
        <p:spPr bwMode="auto">
          <a:xfrm rot="1689859">
            <a:off x="6578547" y="203886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Moon 43"/>
          <p:cNvSpPr/>
          <p:nvPr/>
        </p:nvSpPr>
        <p:spPr bwMode="auto">
          <a:xfrm rot="1689859">
            <a:off x="6408962" y="171097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Moon 44"/>
          <p:cNvSpPr/>
          <p:nvPr/>
        </p:nvSpPr>
        <p:spPr bwMode="auto">
          <a:xfrm rot="1689859">
            <a:off x="6777377" y="17545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Moon 45"/>
          <p:cNvSpPr/>
          <p:nvPr/>
        </p:nvSpPr>
        <p:spPr bwMode="auto">
          <a:xfrm rot="1689859">
            <a:off x="7310776" y="17545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Moon 46"/>
          <p:cNvSpPr/>
          <p:nvPr/>
        </p:nvSpPr>
        <p:spPr bwMode="auto">
          <a:xfrm rot="1689859">
            <a:off x="6777378" y="19075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Moon 47"/>
          <p:cNvSpPr/>
          <p:nvPr/>
        </p:nvSpPr>
        <p:spPr bwMode="auto">
          <a:xfrm rot="1689859">
            <a:off x="7478826" y="180923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Moon 48"/>
          <p:cNvSpPr/>
          <p:nvPr/>
        </p:nvSpPr>
        <p:spPr bwMode="auto">
          <a:xfrm rot="1689859">
            <a:off x="8012225" y="18092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Moon 49"/>
          <p:cNvSpPr/>
          <p:nvPr/>
        </p:nvSpPr>
        <p:spPr bwMode="auto">
          <a:xfrm rot="1689859">
            <a:off x="7478827" y="196214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Moon 50"/>
          <p:cNvSpPr/>
          <p:nvPr/>
        </p:nvSpPr>
        <p:spPr bwMode="auto">
          <a:xfrm rot="1689859">
            <a:off x="6561362" y="186337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Moon 51"/>
          <p:cNvSpPr/>
          <p:nvPr/>
        </p:nvSpPr>
        <p:spPr bwMode="auto">
          <a:xfrm rot="1689859">
            <a:off x="6929777" y="19069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Moon 52"/>
          <p:cNvSpPr/>
          <p:nvPr/>
        </p:nvSpPr>
        <p:spPr bwMode="auto">
          <a:xfrm rot="1689859">
            <a:off x="7463176" y="19069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Moon 53"/>
          <p:cNvSpPr/>
          <p:nvPr/>
        </p:nvSpPr>
        <p:spPr bwMode="auto">
          <a:xfrm rot="1689859">
            <a:off x="6929778" y="20599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Moon 54"/>
          <p:cNvSpPr/>
          <p:nvPr/>
        </p:nvSpPr>
        <p:spPr bwMode="auto">
          <a:xfrm rot="1689859">
            <a:off x="7631226" y="196163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Moon 55"/>
          <p:cNvSpPr/>
          <p:nvPr/>
        </p:nvSpPr>
        <p:spPr bwMode="auto">
          <a:xfrm rot="1689859">
            <a:off x="8164625" y="19616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Moon 56"/>
          <p:cNvSpPr/>
          <p:nvPr/>
        </p:nvSpPr>
        <p:spPr bwMode="auto">
          <a:xfrm rot="1689859">
            <a:off x="7631227" y="211454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Moon 57"/>
          <p:cNvSpPr/>
          <p:nvPr/>
        </p:nvSpPr>
        <p:spPr bwMode="auto">
          <a:xfrm rot="1689859">
            <a:off x="5630806" y="17330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Moon 58"/>
          <p:cNvSpPr/>
          <p:nvPr/>
        </p:nvSpPr>
        <p:spPr bwMode="auto">
          <a:xfrm rot="1689859">
            <a:off x="5783206" y="18854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Moon 59"/>
          <p:cNvSpPr/>
          <p:nvPr/>
        </p:nvSpPr>
        <p:spPr bwMode="auto">
          <a:xfrm rot="1689859">
            <a:off x="5175474" y="162448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Moon 60"/>
          <p:cNvSpPr/>
          <p:nvPr/>
        </p:nvSpPr>
        <p:spPr bwMode="auto">
          <a:xfrm rot="1689859">
            <a:off x="5543889" y="166810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Moon 61"/>
          <p:cNvSpPr/>
          <p:nvPr/>
        </p:nvSpPr>
        <p:spPr bwMode="auto">
          <a:xfrm rot="1689859">
            <a:off x="6077288" y="166810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Moon 62"/>
          <p:cNvSpPr/>
          <p:nvPr/>
        </p:nvSpPr>
        <p:spPr bwMode="auto">
          <a:xfrm rot="1689859">
            <a:off x="5543890" y="1821016"/>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Moon 63"/>
          <p:cNvSpPr/>
          <p:nvPr/>
        </p:nvSpPr>
        <p:spPr bwMode="auto">
          <a:xfrm rot="1689859">
            <a:off x="6245338" y="172275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Moon 64"/>
          <p:cNvSpPr/>
          <p:nvPr/>
        </p:nvSpPr>
        <p:spPr bwMode="auto">
          <a:xfrm rot="1689859">
            <a:off x="6778737" y="172275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Moon 65"/>
          <p:cNvSpPr/>
          <p:nvPr/>
        </p:nvSpPr>
        <p:spPr bwMode="auto">
          <a:xfrm rot="1689859">
            <a:off x="6444170" y="1744303"/>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Moon 66"/>
          <p:cNvSpPr/>
          <p:nvPr/>
        </p:nvSpPr>
        <p:spPr bwMode="auto">
          <a:xfrm rot="1689859">
            <a:off x="7145618" y="16460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Moon 67"/>
          <p:cNvSpPr/>
          <p:nvPr/>
        </p:nvSpPr>
        <p:spPr bwMode="auto">
          <a:xfrm rot="1689859">
            <a:off x="7679017" y="16460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Moon 68"/>
          <p:cNvSpPr/>
          <p:nvPr/>
        </p:nvSpPr>
        <p:spPr bwMode="auto">
          <a:xfrm rot="1689859">
            <a:off x="7145619" y="1798949"/>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Moon 69"/>
          <p:cNvSpPr/>
          <p:nvPr/>
        </p:nvSpPr>
        <p:spPr bwMode="auto">
          <a:xfrm rot="1689859">
            <a:off x="6228154" y="17001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Moon 70"/>
          <p:cNvSpPr/>
          <p:nvPr/>
        </p:nvSpPr>
        <p:spPr bwMode="auto">
          <a:xfrm rot="1689859">
            <a:off x="6596569" y="174379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Moon 71"/>
          <p:cNvSpPr/>
          <p:nvPr/>
        </p:nvSpPr>
        <p:spPr bwMode="auto">
          <a:xfrm rot="1689859">
            <a:off x="7129968" y="174379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Moon 72"/>
          <p:cNvSpPr/>
          <p:nvPr/>
        </p:nvSpPr>
        <p:spPr bwMode="auto">
          <a:xfrm rot="1689859">
            <a:off x="7298018" y="17984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Moon 73"/>
          <p:cNvSpPr/>
          <p:nvPr/>
        </p:nvSpPr>
        <p:spPr bwMode="auto">
          <a:xfrm rot="1689859">
            <a:off x="7831417" y="17984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Moon 74"/>
          <p:cNvSpPr/>
          <p:nvPr/>
        </p:nvSpPr>
        <p:spPr bwMode="auto">
          <a:xfrm rot="1689859">
            <a:off x="5449998" y="17222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Moon 75"/>
          <p:cNvSpPr/>
          <p:nvPr/>
        </p:nvSpPr>
        <p:spPr bwMode="auto">
          <a:xfrm rot="1689859">
            <a:off x="7845709" y="1678618"/>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Moon 76"/>
          <p:cNvSpPr/>
          <p:nvPr/>
        </p:nvSpPr>
        <p:spPr bwMode="auto">
          <a:xfrm rot="1689859">
            <a:off x="8379108" y="1678618"/>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Moon 77"/>
          <p:cNvSpPr/>
          <p:nvPr/>
        </p:nvSpPr>
        <p:spPr bwMode="auto">
          <a:xfrm rot="1689859">
            <a:off x="7845710" y="1831530"/>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Moon 78"/>
          <p:cNvSpPr/>
          <p:nvPr/>
        </p:nvSpPr>
        <p:spPr bwMode="auto">
          <a:xfrm rot="1689859">
            <a:off x="8747523" y="1722238"/>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Moon 79"/>
          <p:cNvSpPr/>
          <p:nvPr/>
        </p:nvSpPr>
        <p:spPr bwMode="auto">
          <a:xfrm rot="1689859">
            <a:off x="9280922" y="1722238"/>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Moon 80"/>
          <p:cNvSpPr/>
          <p:nvPr/>
        </p:nvSpPr>
        <p:spPr bwMode="auto">
          <a:xfrm rot="1689859">
            <a:off x="9448972" y="177688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Moon 81"/>
          <p:cNvSpPr/>
          <p:nvPr/>
        </p:nvSpPr>
        <p:spPr bwMode="auto">
          <a:xfrm rot="1689859">
            <a:off x="9982371" y="177688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Moon 82"/>
          <p:cNvSpPr/>
          <p:nvPr/>
        </p:nvSpPr>
        <p:spPr bwMode="auto">
          <a:xfrm rot="1689859">
            <a:off x="9647803" y="164552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Moon 83"/>
          <p:cNvSpPr/>
          <p:nvPr/>
        </p:nvSpPr>
        <p:spPr bwMode="auto">
          <a:xfrm rot="1689859">
            <a:off x="10181202" y="164552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Moon 84"/>
          <p:cNvSpPr/>
          <p:nvPr/>
        </p:nvSpPr>
        <p:spPr bwMode="auto">
          <a:xfrm rot="1689859">
            <a:off x="9647804" y="1798437"/>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Moon 85"/>
          <p:cNvSpPr/>
          <p:nvPr/>
        </p:nvSpPr>
        <p:spPr bwMode="auto">
          <a:xfrm rot="1689859">
            <a:off x="10349252" y="170017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Moon 86"/>
          <p:cNvSpPr/>
          <p:nvPr/>
        </p:nvSpPr>
        <p:spPr bwMode="auto">
          <a:xfrm rot="1689859">
            <a:off x="10882651" y="17001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Moon 87"/>
          <p:cNvSpPr/>
          <p:nvPr/>
        </p:nvSpPr>
        <p:spPr bwMode="auto">
          <a:xfrm rot="1689859">
            <a:off x="10349253" y="1853083"/>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Moon 88"/>
          <p:cNvSpPr/>
          <p:nvPr/>
        </p:nvSpPr>
        <p:spPr bwMode="auto">
          <a:xfrm rot="1689859">
            <a:off x="9431788" y="175430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Moon 89"/>
          <p:cNvSpPr/>
          <p:nvPr/>
        </p:nvSpPr>
        <p:spPr bwMode="auto">
          <a:xfrm rot="1689859">
            <a:off x="9800203" y="179792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on 90"/>
          <p:cNvSpPr/>
          <p:nvPr/>
        </p:nvSpPr>
        <p:spPr bwMode="auto">
          <a:xfrm rot="1689859">
            <a:off x="10333602" y="179792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Moon 91"/>
          <p:cNvSpPr/>
          <p:nvPr/>
        </p:nvSpPr>
        <p:spPr bwMode="auto">
          <a:xfrm rot="1689859">
            <a:off x="10501652" y="185257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Moon 92"/>
          <p:cNvSpPr/>
          <p:nvPr/>
        </p:nvSpPr>
        <p:spPr bwMode="auto">
          <a:xfrm rot="1689859">
            <a:off x="11035051" y="18525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Moon 93"/>
          <p:cNvSpPr/>
          <p:nvPr/>
        </p:nvSpPr>
        <p:spPr bwMode="auto">
          <a:xfrm rot="1689859">
            <a:off x="8501232" y="16239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Moon 94"/>
          <p:cNvSpPr/>
          <p:nvPr/>
        </p:nvSpPr>
        <p:spPr bwMode="auto">
          <a:xfrm rot="1689859">
            <a:off x="8653632" y="17763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Moon 95"/>
          <p:cNvSpPr/>
          <p:nvPr/>
        </p:nvSpPr>
        <p:spPr bwMode="auto">
          <a:xfrm rot="1689859">
            <a:off x="-1111535" y="15696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Moon 96"/>
          <p:cNvSpPr/>
          <p:nvPr/>
        </p:nvSpPr>
        <p:spPr bwMode="auto">
          <a:xfrm rot="1689859">
            <a:off x="-743120" y="161322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Moon 97"/>
          <p:cNvSpPr/>
          <p:nvPr/>
        </p:nvSpPr>
        <p:spPr bwMode="auto">
          <a:xfrm rot="1689859">
            <a:off x="-209721" y="161322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Moon 98"/>
          <p:cNvSpPr/>
          <p:nvPr/>
        </p:nvSpPr>
        <p:spPr bwMode="auto">
          <a:xfrm rot="1689859">
            <a:off x="-743119" y="176613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Moon 99"/>
          <p:cNvSpPr/>
          <p:nvPr/>
        </p:nvSpPr>
        <p:spPr bwMode="auto">
          <a:xfrm rot="1689859">
            <a:off x="-41671" y="166786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Moon 100"/>
          <p:cNvSpPr/>
          <p:nvPr/>
        </p:nvSpPr>
        <p:spPr bwMode="auto">
          <a:xfrm rot="1689859">
            <a:off x="491728" y="166786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Moon 101"/>
          <p:cNvSpPr/>
          <p:nvPr/>
        </p:nvSpPr>
        <p:spPr bwMode="auto">
          <a:xfrm rot="1689859">
            <a:off x="157161" y="168942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Moon 102"/>
          <p:cNvSpPr/>
          <p:nvPr/>
        </p:nvSpPr>
        <p:spPr bwMode="auto">
          <a:xfrm rot="1689859">
            <a:off x="858609" y="15911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Moon 103"/>
          <p:cNvSpPr/>
          <p:nvPr/>
        </p:nvSpPr>
        <p:spPr bwMode="auto">
          <a:xfrm rot="1689859">
            <a:off x="1392008" y="15911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Moon 104"/>
          <p:cNvSpPr/>
          <p:nvPr/>
        </p:nvSpPr>
        <p:spPr bwMode="auto">
          <a:xfrm rot="1689859">
            <a:off x="858610" y="17440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Moon 105"/>
          <p:cNvSpPr/>
          <p:nvPr/>
        </p:nvSpPr>
        <p:spPr bwMode="auto">
          <a:xfrm rot="1689859">
            <a:off x="-58855" y="16452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Moon 106"/>
          <p:cNvSpPr/>
          <p:nvPr/>
        </p:nvSpPr>
        <p:spPr bwMode="auto">
          <a:xfrm rot="1689859">
            <a:off x="309560" y="168891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Moon 107"/>
          <p:cNvSpPr/>
          <p:nvPr/>
        </p:nvSpPr>
        <p:spPr bwMode="auto">
          <a:xfrm rot="1689859">
            <a:off x="842959" y="168891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Moon 108"/>
          <p:cNvSpPr/>
          <p:nvPr/>
        </p:nvSpPr>
        <p:spPr bwMode="auto">
          <a:xfrm rot="1689859">
            <a:off x="1011009" y="17435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Moon 109"/>
          <p:cNvSpPr/>
          <p:nvPr/>
        </p:nvSpPr>
        <p:spPr bwMode="auto">
          <a:xfrm rot="1689859">
            <a:off x="1544408" y="17435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Moon 110"/>
          <p:cNvSpPr/>
          <p:nvPr/>
        </p:nvSpPr>
        <p:spPr bwMode="auto">
          <a:xfrm rot="1689859">
            <a:off x="-837011" y="16673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Moon 111"/>
          <p:cNvSpPr/>
          <p:nvPr/>
        </p:nvSpPr>
        <p:spPr bwMode="auto">
          <a:xfrm rot="1689859">
            <a:off x="1558700" y="16237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Moon 112"/>
          <p:cNvSpPr/>
          <p:nvPr/>
        </p:nvSpPr>
        <p:spPr bwMode="auto">
          <a:xfrm rot="1689859">
            <a:off x="2092099" y="16237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Moon 113"/>
          <p:cNvSpPr/>
          <p:nvPr/>
        </p:nvSpPr>
        <p:spPr bwMode="auto">
          <a:xfrm rot="1689859">
            <a:off x="1558701" y="1776649"/>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Moon 114"/>
          <p:cNvSpPr/>
          <p:nvPr/>
        </p:nvSpPr>
        <p:spPr bwMode="auto">
          <a:xfrm rot="1689859">
            <a:off x="2460514" y="166735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Moon 115"/>
          <p:cNvSpPr/>
          <p:nvPr/>
        </p:nvSpPr>
        <p:spPr bwMode="auto">
          <a:xfrm rot="1689859">
            <a:off x="2993913" y="166735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Moon 116"/>
          <p:cNvSpPr/>
          <p:nvPr/>
        </p:nvSpPr>
        <p:spPr bwMode="auto">
          <a:xfrm rot="1689859">
            <a:off x="3161963" y="172200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Moon 117"/>
          <p:cNvSpPr/>
          <p:nvPr/>
        </p:nvSpPr>
        <p:spPr bwMode="auto">
          <a:xfrm rot="1689859">
            <a:off x="3695362" y="17220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Moon 118"/>
          <p:cNvSpPr/>
          <p:nvPr/>
        </p:nvSpPr>
        <p:spPr bwMode="auto">
          <a:xfrm rot="1689859">
            <a:off x="3360794" y="159064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Moon 119"/>
          <p:cNvSpPr/>
          <p:nvPr/>
        </p:nvSpPr>
        <p:spPr bwMode="auto">
          <a:xfrm rot="1689859">
            <a:off x="3894193" y="159064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Moon 120"/>
          <p:cNvSpPr/>
          <p:nvPr/>
        </p:nvSpPr>
        <p:spPr bwMode="auto">
          <a:xfrm rot="1689859">
            <a:off x="3360795" y="1743556"/>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Moon 121"/>
          <p:cNvSpPr/>
          <p:nvPr/>
        </p:nvSpPr>
        <p:spPr bwMode="auto">
          <a:xfrm rot="1689859">
            <a:off x="4062243" y="16452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Moon 122"/>
          <p:cNvSpPr/>
          <p:nvPr/>
        </p:nvSpPr>
        <p:spPr bwMode="auto">
          <a:xfrm rot="1689859">
            <a:off x="4595642" y="16452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Moon 123"/>
          <p:cNvSpPr/>
          <p:nvPr/>
        </p:nvSpPr>
        <p:spPr bwMode="auto">
          <a:xfrm rot="1689859">
            <a:off x="4062244" y="17982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Moon 124"/>
          <p:cNvSpPr/>
          <p:nvPr/>
        </p:nvSpPr>
        <p:spPr bwMode="auto">
          <a:xfrm rot="1689859">
            <a:off x="3144779" y="169942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Moon 125"/>
          <p:cNvSpPr/>
          <p:nvPr/>
        </p:nvSpPr>
        <p:spPr bwMode="auto">
          <a:xfrm rot="1689859">
            <a:off x="3513194" y="174304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Moon 126"/>
          <p:cNvSpPr/>
          <p:nvPr/>
        </p:nvSpPr>
        <p:spPr bwMode="auto">
          <a:xfrm rot="1689859">
            <a:off x="4046593" y="174304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Moon 127"/>
          <p:cNvSpPr/>
          <p:nvPr/>
        </p:nvSpPr>
        <p:spPr bwMode="auto">
          <a:xfrm rot="1689859">
            <a:off x="4214643" y="17976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Moon 128"/>
          <p:cNvSpPr/>
          <p:nvPr/>
        </p:nvSpPr>
        <p:spPr bwMode="auto">
          <a:xfrm rot="1689859">
            <a:off x="4748042" y="17976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Moon 129"/>
          <p:cNvSpPr/>
          <p:nvPr/>
        </p:nvSpPr>
        <p:spPr bwMode="auto">
          <a:xfrm rot="1689859">
            <a:off x="2214223" y="15690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Moon 130"/>
          <p:cNvSpPr/>
          <p:nvPr/>
        </p:nvSpPr>
        <p:spPr bwMode="auto">
          <a:xfrm rot="1689859">
            <a:off x="2366623" y="17214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Moon 4"/>
          <p:cNvSpPr/>
          <p:nvPr/>
        </p:nvSpPr>
        <p:spPr bwMode="auto">
          <a:xfrm rot="2379495">
            <a:off x="1973628" y="20040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Moon 132"/>
          <p:cNvSpPr/>
          <p:nvPr/>
        </p:nvSpPr>
        <p:spPr bwMode="auto">
          <a:xfrm rot="2379495">
            <a:off x="3383323" y="187067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Moon 133"/>
          <p:cNvSpPr/>
          <p:nvPr/>
        </p:nvSpPr>
        <p:spPr bwMode="auto">
          <a:xfrm rot="2379495">
            <a:off x="3230707"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Moon 134"/>
          <p:cNvSpPr/>
          <p:nvPr/>
        </p:nvSpPr>
        <p:spPr bwMode="auto">
          <a:xfrm rot="2379495">
            <a:off x="3383107" y="20606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Moon 135"/>
          <p:cNvSpPr/>
          <p:nvPr/>
        </p:nvSpPr>
        <p:spPr bwMode="auto">
          <a:xfrm rot="2379495">
            <a:off x="2392219"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Moon 136"/>
          <p:cNvSpPr/>
          <p:nvPr/>
        </p:nvSpPr>
        <p:spPr bwMode="auto">
          <a:xfrm rot="2379495">
            <a:off x="1611589" y="200350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Moon 137"/>
          <p:cNvSpPr/>
          <p:nvPr/>
        </p:nvSpPr>
        <p:spPr bwMode="auto">
          <a:xfrm rot="2379495">
            <a:off x="467737"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Moon 138"/>
          <p:cNvSpPr/>
          <p:nvPr/>
        </p:nvSpPr>
        <p:spPr bwMode="auto">
          <a:xfrm rot="2379495">
            <a:off x="620137" y="20606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Moon 139"/>
          <p:cNvSpPr/>
          <p:nvPr/>
        </p:nvSpPr>
        <p:spPr bwMode="auto">
          <a:xfrm rot="2379495">
            <a:off x="4924380" y="187588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Moon 140"/>
          <p:cNvSpPr/>
          <p:nvPr/>
        </p:nvSpPr>
        <p:spPr bwMode="auto">
          <a:xfrm rot="2379495">
            <a:off x="2552796" y="1991086"/>
            <a:ext cx="399740" cy="1523793"/>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Moon 141"/>
          <p:cNvSpPr/>
          <p:nvPr/>
        </p:nvSpPr>
        <p:spPr bwMode="auto">
          <a:xfrm rot="2379495">
            <a:off x="4260474" y="188921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Moon 142"/>
          <p:cNvSpPr/>
          <p:nvPr/>
        </p:nvSpPr>
        <p:spPr bwMode="auto">
          <a:xfrm rot="2379495">
            <a:off x="4107858"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Moon 143"/>
          <p:cNvSpPr/>
          <p:nvPr/>
        </p:nvSpPr>
        <p:spPr bwMode="auto">
          <a:xfrm rot="2379495">
            <a:off x="4260258" y="20792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Moon 144"/>
          <p:cNvSpPr/>
          <p:nvPr/>
        </p:nvSpPr>
        <p:spPr bwMode="auto">
          <a:xfrm rot="2379495">
            <a:off x="3269370"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Moon 145"/>
          <p:cNvSpPr/>
          <p:nvPr/>
        </p:nvSpPr>
        <p:spPr bwMode="auto">
          <a:xfrm rot="2379495">
            <a:off x="2488740" y="2022049"/>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Moon 146"/>
          <p:cNvSpPr/>
          <p:nvPr/>
        </p:nvSpPr>
        <p:spPr bwMode="auto">
          <a:xfrm rot="2379495">
            <a:off x="1344888"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Moon 147"/>
          <p:cNvSpPr/>
          <p:nvPr/>
        </p:nvSpPr>
        <p:spPr bwMode="auto">
          <a:xfrm rot="2379495">
            <a:off x="1497288" y="20792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Moon 148"/>
          <p:cNvSpPr/>
          <p:nvPr/>
        </p:nvSpPr>
        <p:spPr bwMode="auto">
          <a:xfrm rot="2379495">
            <a:off x="6774869" y="2023381"/>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Moon 149"/>
          <p:cNvSpPr/>
          <p:nvPr/>
        </p:nvSpPr>
        <p:spPr bwMode="auto">
          <a:xfrm rot="2379495">
            <a:off x="8184564" y="18900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on 150"/>
          <p:cNvSpPr/>
          <p:nvPr/>
        </p:nvSpPr>
        <p:spPr bwMode="auto">
          <a:xfrm rot="2379495">
            <a:off x="8031948"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Moon 151"/>
          <p:cNvSpPr/>
          <p:nvPr/>
        </p:nvSpPr>
        <p:spPr bwMode="auto">
          <a:xfrm rot="2379495">
            <a:off x="8184348" y="20800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Moon 152"/>
          <p:cNvSpPr/>
          <p:nvPr/>
        </p:nvSpPr>
        <p:spPr bwMode="auto">
          <a:xfrm rot="2379495">
            <a:off x="7193460"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Moon 153"/>
          <p:cNvSpPr/>
          <p:nvPr/>
        </p:nvSpPr>
        <p:spPr bwMode="auto">
          <a:xfrm rot="2379495">
            <a:off x="6412830" y="2022861"/>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Moon 154"/>
          <p:cNvSpPr/>
          <p:nvPr/>
        </p:nvSpPr>
        <p:spPr bwMode="auto">
          <a:xfrm rot="2379495">
            <a:off x="5268978"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Moon 155"/>
          <p:cNvSpPr/>
          <p:nvPr/>
        </p:nvSpPr>
        <p:spPr bwMode="auto">
          <a:xfrm rot="2379495">
            <a:off x="5421378" y="20800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Moon 156"/>
          <p:cNvSpPr/>
          <p:nvPr/>
        </p:nvSpPr>
        <p:spPr bwMode="auto">
          <a:xfrm rot="2379495">
            <a:off x="7652020" y="204192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Moon 157"/>
          <p:cNvSpPr/>
          <p:nvPr/>
        </p:nvSpPr>
        <p:spPr bwMode="auto">
          <a:xfrm rot="2379495">
            <a:off x="9061715" y="1908569"/>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Moon 158"/>
          <p:cNvSpPr/>
          <p:nvPr/>
        </p:nvSpPr>
        <p:spPr bwMode="auto">
          <a:xfrm rot="2379495">
            <a:off x="8909099"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Moon 159"/>
          <p:cNvSpPr/>
          <p:nvPr/>
        </p:nvSpPr>
        <p:spPr bwMode="auto">
          <a:xfrm rot="2379495">
            <a:off x="9061499" y="20985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on 160"/>
          <p:cNvSpPr/>
          <p:nvPr/>
        </p:nvSpPr>
        <p:spPr bwMode="auto">
          <a:xfrm rot="2379495">
            <a:off x="8070611"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Moon 161"/>
          <p:cNvSpPr/>
          <p:nvPr/>
        </p:nvSpPr>
        <p:spPr bwMode="auto">
          <a:xfrm rot="2379495">
            <a:off x="7289981" y="204140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Moon 162"/>
          <p:cNvSpPr/>
          <p:nvPr/>
        </p:nvSpPr>
        <p:spPr bwMode="auto">
          <a:xfrm rot="2379495">
            <a:off x="6146129"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Moon 163"/>
          <p:cNvSpPr/>
          <p:nvPr/>
        </p:nvSpPr>
        <p:spPr bwMode="auto">
          <a:xfrm rot="1503666">
            <a:off x="6044174" y="2112076"/>
            <a:ext cx="480915" cy="1357799"/>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Moon 164"/>
          <p:cNvSpPr/>
          <p:nvPr/>
        </p:nvSpPr>
        <p:spPr bwMode="auto">
          <a:xfrm rot="2379495">
            <a:off x="9558587" y="209905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Moon 165"/>
          <p:cNvSpPr/>
          <p:nvPr/>
        </p:nvSpPr>
        <p:spPr bwMode="auto">
          <a:xfrm rot="2379495">
            <a:off x="10968282" y="1965698"/>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Moon 166"/>
          <p:cNvSpPr/>
          <p:nvPr/>
        </p:nvSpPr>
        <p:spPr bwMode="auto">
          <a:xfrm rot="2379495">
            <a:off x="10815666"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Moon 167"/>
          <p:cNvSpPr/>
          <p:nvPr/>
        </p:nvSpPr>
        <p:spPr bwMode="auto">
          <a:xfrm rot="2379495">
            <a:off x="10968066" y="21556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Moon 168"/>
          <p:cNvSpPr/>
          <p:nvPr/>
        </p:nvSpPr>
        <p:spPr bwMode="auto">
          <a:xfrm rot="2379495">
            <a:off x="9977178"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Moon 169"/>
          <p:cNvSpPr/>
          <p:nvPr/>
        </p:nvSpPr>
        <p:spPr bwMode="auto">
          <a:xfrm rot="2379495">
            <a:off x="9196548" y="209853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Moon 170"/>
          <p:cNvSpPr/>
          <p:nvPr/>
        </p:nvSpPr>
        <p:spPr bwMode="auto">
          <a:xfrm rot="2379495">
            <a:off x="8052696"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Moon 171"/>
          <p:cNvSpPr/>
          <p:nvPr/>
        </p:nvSpPr>
        <p:spPr bwMode="auto">
          <a:xfrm rot="2379495">
            <a:off x="8205096" y="21556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Moon 172"/>
          <p:cNvSpPr/>
          <p:nvPr/>
        </p:nvSpPr>
        <p:spPr bwMode="auto">
          <a:xfrm rot="2379495">
            <a:off x="10435738" y="211759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Moon 173"/>
          <p:cNvSpPr/>
          <p:nvPr/>
        </p:nvSpPr>
        <p:spPr bwMode="auto">
          <a:xfrm rot="2379495">
            <a:off x="11845433" y="198424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Moon 174"/>
          <p:cNvSpPr/>
          <p:nvPr/>
        </p:nvSpPr>
        <p:spPr bwMode="auto">
          <a:xfrm rot="2379495">
            <a:off x="11692817"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Moon 175"/>
          <p:cNvSpPr/>
          <p:nvPr/>
        </p:nvSpPr>
        <p:spPr bwMode="auto">
          <a:xfrm rot="2379495">
            <a:off x="11845217" y="21742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Moon 176"/>
          <p:cNvSpPr/>
          <p:nvPr/>
        </p:nvSpPr>
        <p:spPr bwMode="auto">
          <a:xfrm rot="2379495">
            <a:off x="10854329"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Moon 177"/>
          <p:cNvSpPr/>
          <p:nvPr/>
        </p:nvSpPr>
        <p:spPr bwMode="auto">
          <a:xfrm rot="2379495">
            <a:off x="10073699" y="211707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Moon 178"/>
          <p:cNvSpPr/>
          <p:nvPr/>
        </p:nvSpPr>
        <p:spPr bwMode="auto">
          <a:xfrm rot="2379495">
            <a:off x="8929847"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Moon 179"/>
          <p:cNvSpPr/>
          <p:nvPr/>
        </p:nvSpPr>
        <p:spPr bwMode="auto">
          <a:xfrm rot="2379495">
            <a:off x="9082247" y="21742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Moon 180"/>
          <p:cNvSpPr/>
          <p:nvPr/>
        </p:nvSpPr>
        <p:spPr bwMode="auto">
          <a:xfrm rot="17850672">
            <a:off x="5325126" y="260160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Moon 181"/>
          <p:cNvSpPr/>
          <p:nvPr/>
        </p:nvSpPr>
        <p:spPr bwMode="auto">
          <a:xfrm rot="17850672">
            <a:off x="5858525" y="260160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Moon 182"/>
          <p:cNvSpPr/>
          <p:nvPr/>
        </p:nvSpPr>
        <p:spPr bwMode="auto">
          <a:xfrm rot="17850672">
            <a:off x="5325127" y="275451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Moon 183"/>
          <p:cNvSpPr/>
          <p:nvPr/>
        </p:nvSpPr>
        <p:spPr bwMode="auto">
          <a:xfrm rot="17850672">
            <a:off x="6226940" y="26452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Moon 184"/>
          <p:cNvSpPr/>
          <p:nvPr/>
        </p:nvSpPr>
        <p:spPr bwMode="auto">
          <a:xfrm rot="17850672">
            <a:off x="6760339" y="26452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Moon 185"/>
          <p:cNvSpPr/>
          <p:nvPr/>
        </p:nvSpPr>
        <p:spPr bwMode="auto">
          <a:xfrm rot="17850672">
            <a:off x="6226941" y="27981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Moon 186"/>
          <p:cNvSpPr/>
          <p:nvPr/>
        </p:nvSpPr>
        <p:spPr bwMode="auto">
          <a:xfrm rot="17850672">
            <a:off x="6928389" y="269986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Moon 187"/>
          <p:cNvSpPr/>
          <p:nvPr/>
        </p:nvSpPr>
        <p:spPr bwMode="auto">
          <a:xfrm rot="17850672">
            <a:off x="7461788" y="269986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Moon 188"/>
          <p:cNvSpPr/>
          <p:nvPr/>
        </p:nvSpPr>
        <p:spPr bwMode="auto">
          <a:xfrm rot="17850672">
            <a:off x="6928390" y="285277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Moon 189"/>
          <p:cNvSpPr/>
          <p:nvPr/>
        </p:nvSpPr>
        <p:spPr bwMode="auto">
          <a:xfrm rot="17850672">
            <a:off x="6758805" y="25248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Moon 190"/>
          <p:cNvSpPr/>
          <p:nvPr/>
        </p:nvSpPr>
        <p:spPr bwMode="auto">
          <a:xfrm rot="17850672">
            <a:off x="7127220" y="25685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Moon 191"/>
          <p:cNvSpPr/>
          <p:nvPr/>
        </p:nvSpPr>
        <p:spPr bwMode="auto">
          <a:xfrm rot="17850672">
            <a:off x="7660619" y="25685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Moon 192"/>
          <p:cNvSpPr/>
          <p:nvPr/>
        </p:nvSpPr>
        <p:spPr bwMode="auto">
          <a:xfrm rot="17850672">
            <a:off x="7127221" y="27214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Moon 193"/>
          <p:cNvSpPr/>
          <p:nvPr/>
        </p:nvSpPr>
        <p:spPr bwMode="auto">
          <a:xfrm rot="17850672">
            <a:off x="7828669" y="262315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Moon 194"/>
          <p:cNvSpPr/>
          <p:nvPr/>
        </p:nvSpPr>
        <p:spPr bwMode="auto">
          <a:xfrm rot="17850672">
            <a:off x="8362068" y="26231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Moon 195"/>
          <p:cNvSpPr/>
          <p:nvPr/>
        </p:nvSpPr>
        <p:spPr bwMode="auto">
          <a:xfrm rot="17850672">
            <a:off x="7828670" y="277606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Moon 196"/>
          <p:cNvSpPr/>
          <p:nvPr/>
        </p:nvSpPr>
        <p:spPr bwMode="auto">
          <a:xfrm rot="17850672">
            <a:off x="6911205" y="26772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Moon 197"/>
          <p:cNvSpPr/>
          <p:nvPr/>
        </p:nvSpPr>
        <p:spPr bwMode="auto">
          <a:xfrm rot="17850672">
            <a:off x="7279620" y="27209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Moon 198"/>
          <p:cNvSpPr/>
          <p:nvPr/>
        </p:nvSpPr>
        <p:spPr bwMode="auto">
          <a:xfrm rot="17850672">
            <a:off x="7813019" y="27209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Moon 199"/>
          <p:cNvSpPr/>
          <p:nvPr/>
        </p:nvSpPr>
        <p:spPr bwMode="auto">
          <a:xfrm rot="17850672">
            <a:off x="7279621" y="28738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Moon 200"/>
          <p:cNvSpPr/>
          <p:nvPr/>
        </p:nvSpPr>
        <p:spPr bwMode="auto">
          <a:xfrm rot="17850672">
            <a:off x="7981069" y="277555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Moon 201"/>
          <p:cNvSpPr/>
          <p:nvPr/>
        </p:nvSpPr>
        <p:spPr bwMode="auto">
          <a:xfrm rot="17850672">
            <a:off x="8514468" y="27755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Moon 202"/>
          <p:cNvSpPr/>
          <p:nvPr/>
        </p:nvSpPr>
        <p:spPr bwMode="auto">
          <a:xfrm rot="17850672">
            <a:off x="7981070" y="292846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Moon 203"/>
          <p:cNvSpPr/>
          <p:nvPr/>
        </p:nvSpPr>
        <p:spPr bwMode="auto">
          <a:xfrm rot="17850672">
            <a:off x="5980649" y="25469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Moon 204"/>
          <p:cNvSpPr/>
          <p:nvPr/>
        </p:nvSpPr>
        <p:spPr bwMode="auto">
          <a:xfrm rot="17850672">
            <a:off x="6133049" y="26993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Moon 205"/>
          <p:cNvSpPr/>
          <p:nvPr/>
        </p:nvSpPr>
        <p:spPr bwMode="auto">
          <a:xfrm rot="17850672">
            <a:off x="8528760" y="265573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Moon 206"/>
          <p:cNvSpPr/>
          <p:nvPr/>
        </p:nvSpPr>
        <p:spPr bwMode="auto">
          <a:xfrm rot="17850672">
            <a:off x="9062159" y="265573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Moon 207"/>
          <p:cNvSpPr/>
          <p:nvPr/>
        </p:nvSpPr>
        <p:spPr bwMode="auto">
          <a:xfrm rot="17850672">
            <a:off x="8528761" y="280864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Moon 208"/>
          <p:cNvSpPr/>
          <p:nvPr/>
        </p:nvSpPr>
        <p:spPr bwMode="auto">
          <a:xfrm rot="17850672">
            <a:off x="9430574" y="269935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Moon 209"/>
          <p:cNvSpPr/>
          <p:nvPr/>
        </p:nvSpPr>
        <p:spPr bwMode="auto">
          <a:xfrm rot="17850672">
            <a:off x="9430575" y="285226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oon 210"/>
          <p:cNvSpPr/>
          <p:nvPr/>
        </p:nvSpPr>
        <p:spPr bwMode="auto">
          <a:xfrm rot="17850672">
            <a:off x="9184283" y="26010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Moon 211"/>
          <p:cNvSpPr/>
          <p:nvPr/>
        </p:nvSpPr>
        <p:spPr bwMode="auto">
          <a:xfrm rot="17850672">
            <a:off x="9336683" y="27534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Moon 212"/>
          <p:cNvSpPr/>
          <p:nvPr/>
        </p:nvSpPr>
        <p:spPr bwMode="auto">
          <a:xfrm rot="17850672">
            <a:off x="8728951" y="249253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oon 213"/>
          <p:cNvSpPr/>
          <p:nvPr/>
        </p:nvSpPr>
        <p:spPr bwMode="auto">
          <a:xfrm rot="17850672">
            <a:off x="9097366" y="253615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Moon 214"/>
          <p:cNvSpPr/>
          <p:nvPr/>
        </p:nvSpPr>
        <p:spPr bwMode="auto">
          <a:xfrm rot="17850672">
            <a:off x="9630765" y="25361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Moon 215"/>
          <p:cNvSpPr/>
          <p:nvPr/>
        </p:nvSpPr>
        <p:spPr bwMode="auto">
          <a:xfrm rot="17850672">
            <a:off x="9097367" y="268906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Moon 216"/>
          <p:cNvSpPr/>
          <p:nvPr/>
        </p:nvSpPr>
        <p:spPr bwMode="auto">
          <a:xfrm rot="17850672">
            <a:off x="9003475" y="259028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Moon 217"/>
          <p:cNvSpPr/>
          <p:nvPr/>
        </p:nvSpPr>
        <p:spPr bwMode="auto">
          <a:xfrm rot="17850672">
            <a:off x="2441942" y="24376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Moon 218"/>
          <p:cNvSpPr/>
          <p:nvPr/>
        </p:nvSpPr>
        <p:spPr bwMode="auto">
          <a:xfrm rot="17850672">
            <a:off x="2810357" y="24812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Moon 219"/>
          <p:cNvSpPr/>
          <p:nvPr/>
        </p:nvSpPr>
        <p:spPr bwMode="auto">
          <a:xfrm rot="17850672">
            <a:off x="3343756" y="24812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Moon 220"/>
          <p:cNvSpPr/>
          <p:nvPr/>
        </p:nvSpPr>
        <p:spPr bwMode="auto">
          <a:xfrm rot="17850672">
            <a:off x="2810358" y="26341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Moon 221"/>
          <p:cNvSpPr/>
          <p:nvPr/>
        </p:nvSpPr>
        <p:spPr bwMode="auto">
          <a:xfrm rot="17850672">
            <a:off x="3511806" y="25359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Moon 222"/>
          <p:cNvSpPr/>
          <p:nvPr/>
        </p:nvSpPr>
        <p:spPr bwMode="auto">
          <a:xfrm rot="17850672">
            <a:off x="4045205" y="25359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Moon 223"/>
          <p:cNvSpPr/>
          <p:nvPr/>
        </p:nvSpPr>
        <p:spPr bwMode="auto">
          <a:xfrm rot="17850672">
            <a:off x="3710638" y="255747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Moon 224"/>
          <p:cNvSpPr/>
          <p:nvPr/>
        </p:nvSpPr>
        <p:spPr bwMode="auto">
          <a:xfrm rot="17850672">
            <a:off x="4412086" y="24592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Moon 225"/>
          <p:cNvSpPr/>
          <p:nvPr/>
        </p:nvSpPr>
        <p:spPr bwMode="auto">
          <a:xfrm rot="17850672">
            <a:off x="4945485" y="24592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Moon 226"/>
          <p:cNvSpPr/>
          <p:nvPr/>
        </p:nvSpPr>
        <p:spPr bwMode="auto">
          <a:xfrm rot="17850672">
            <a:off x="4412087" y="26121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Moon 227"/>
          <p:cNvSpPr/>
          <p:nvPr/>
        </p:nvSpPr>
        <p:spPr bwMode="auto">
          <a:xfrm rot="17850672">
            <a:off x="3494622" y="25133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Moon 228"/>
          <p:cNvSpPr/>
          <p:nvPr/>
        </p:nvSpPr>
        <p:spPr bwMode="auto">
          <a:xfrm rot="17850672">
            <a:off x="3863037" y="255696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Moon 229"/>
          <p:cNvSpPr/>
          <p:nvPr/>
        </p:nvSpPr>
        <p:spPr bwMode="auto">
          <a:xfrm rot="17850672">
            <a:off x="4396436" y="255696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Moon 230"/>
          <p:cNvSpPr/>
          <p:nvPr/>
        </p:nvSpPr>
        <p:spPr bwMode="auto">
          <a:xfrm rot="17850672">
            <a:off x="4564486" y="26116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Moon 231"/>
          <p:cNvSpPr/>
          <p:nvPr/>
        </p:nvSpPr>
        <p:spPr bwMode="auto">
          <a:xfrm rot="17850672">
            <a:off x="5097885" y="26116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Moon 232"/>
          <p:cNvSpPr/>
          <p:nvPr/>
        </p:nvSpPr>
        <p:spPr bwMode="auto">
          <a:xfrm rot="17850672">
            <a:off x="2716466" y="25354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Moon 233"/>
          <p:cNvSpPr/>
          <p:nvPr/>
        </p:nvSpPr>
        <p:spPr bwMode="auto">
          <a:xfrm rot="17850672">
            <a:off x="5112177" y="249178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Moon 234"/>
          <p:cNvSpPr/>
          <p:nvPr/>
        </p:nvSpPr>
        <p:spPr bwMode="auto">
          <a:xfrm rot="17850672">
            <a:off x="5645576" y="249178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Moon 235"/>
          <p:cNvSpPr/>
          <p:nvPr/>
        </p:nvSpPr>
        <p:spPr bwMode="auto">
          <a:xfrm rot="17850672">
            <a:off x="5112178" y="264470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Moon 236"/>
          <p:cNvSpPr/>
          <p:nvPr/>
        </p:nvSpPr>
        <p:spPr bwMode="auto">
          <a:xfrm rot="17850672">
            <a:off x="6013991" y="25354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Moon 237"/>
          <p:cNvSpPr/>
          <p:nvPr/>
        </p:nvSpPr>
        <p:spPr bwMode="auto">
          <a:xfrm rot="17850672">
            <a:off x="6547390" y="25354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Moon 238"/>
          <p:cNvSpPr/>
          <p:nvPr/>
        </p:nvSpPr>
        <p:spPr bwMode="auto">
          <a:xfrm rot="17850672">
            <a:off x="6715440" y="259005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Moon 239"/>
          <p:cNvSpPr/>
          <p:nvPr/>
        </p:nvSpPr>
        <p:spPr bwMode="auto">
          <a:xfrm rot="17850672">
            <a:off x="7248839" y="25900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Moon 240"/>
          <p:cNvSpPr/>
          <p:nvPr/>
        </p:nvSpPr>
        <p:spPr bwMode="auto">
          <a:xfrm rot="17850672">
            <a:off x="6914271" y="245869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Moon 241"/>
          <p:cNvSpPr/>
          <p:nvPr/>
        </p:nvSpPr>
        <p:spPr bwMode="auto">
          <a:xfrm rot="17850672">
            <a:off x="7447670" y="245869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Moon 242"/>
          <p:cNvSpPr/>
          <p:nvPr/>
        </p:nvSpPr>
        <p:spPr bwMode="auto">
          <a:xfrm rot="17850672">
            <a:off x="6914272" y="261160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Moon 243"/>
          <p:cNvSpPr/>
          <p:nvPr/>
        </p:nvSpPr>
        <p:spPr bwMode="auto">
          <a:xfrm rot="17850672">
            <a:off x="7615720" y="25133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Moon 244"/>
          <p:cNvSpPr/>
          <p:nvPr/>
        </p:nvSpPr>
        <p:spPr bwMode="auto">
          <a:xfrm rot="17850672">
            <a:off x="8149119" y="25133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Moon 245"/>
          <p:cNvSpPr/>
          <p:nvPr/>
        </p:nvSpPr>
        <p:spPr bwMode="auto">
          <a:xfrm rot="17850672">
            <a:off x="7615721" y="266625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Moon 246"/>
          <p:cNvSpPr/>
          <p:nvPr/>
        </p:nvSpPr>
        <p:spPr bwMode="auto">
          <a:xfrm rot="17850672">
            <a:off x="6698256" y="256747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Moon 247"/>
          <p:cNvSpPr/>
          <p:nvPr/>
        </p:nvSpPr>
        <p:spPr bwMode="auto">
          <a:xfrm rot="17850672">
            <a:off x="7066671" y="261109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Moon 248"/>
          <p:cNvSpPr/>
          <p:nvPr/>
        </p:nvSpPr>
        <p:spPr bwMode="auto">
          <a:xfrm rot="17850672">
            <a:off x="7600070" y="261109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Moon 249"/>
          <p:cNvSpPr/>
          <p:nvPr/>
        </p:nvSpPr>
        <p:spPr bwMode="auto">
          <a:xfrm rot="17850672">
            <a:off x="7768120" y="26657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Moon 250"/>
          <p:cNvSpPr/>
          <p:nvPr/>
        </p:nvSpPr>
        <p:spPr bwMode="auto">
          <a:xfrm rot="17850672">
            <a:off x="8301519" y="26657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Moon 251"/>
          <p:cNvSpPr/>
          <p:nvPr/>
        </p:nvSpPr>
        <p:spPr bwMode="auto">
          <a:xfrm rot="17850672">
            <a:off x="5767700" y="24371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Moon 252"/>
          <p:cNvSpPr/>
          <p:nvPr/>
        </p:nvSpPr>
        <p:spPr bwMode="auto">
          <a:xfrm rot="17850672">
            <a:off x="5920100" y="25895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Moon 282"/>
          <p:cNvSpPr/>
          <p:nvPr/>
        </p:nvSpPr>
        <p:spPr bwMode="auto">
          <a:xfrm rot="17850672">
            <a:off x="10459631" y="346186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Moon 283"/>
          <p:cNvSpPr/>
          <p:nvPr/>
        </p:nvSpPr>
        <p:spPr bwMode="auto">
          <a:xfrm rot="17850672">
            <a:off x="10993030" y="346186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Moon 284"/>
          <p:cNvSpPr/>
          <p:nvPr/>
        </p:nvSpPr>
        <p:spPr bwMode="auto">
          <a:xfrm rot="17850672">
            <a:off x="10459632" y="361478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Moon 285"/>
          <p:cNvSpPr/>
          <p:nvPr/>
        </p:nvSpPr>
        <p:spPr bwMode="auto">
          <a:xfrm rot="17850672">
            <a:off x="11361445" y="350548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Moon 286"/>
          <p:cNvSpPr/>
          <p:nvPr/>
        </p:nvSpPr>
        <p:spPr bwMode="auto">
          <a:xfrm rot="17850672">
            <a:off x="11894844" y="35054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Moon 287"/>
          <p:cNvSpPr/>
          <p:nvPr/>
        </p:nvSpPr>
        <p:spPr bwMode="auto">
          <a:xfrm rot="17850672">
            <a:off x="11361446" y="365840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Moon 288"/>
          <p:cNvSpPr/>
          <p:nvPr/>
        </p:nvSpPr>
        <p:spPr bwMode="auto">
          <a:xfrm rot="17850672">
            <a:off x="12062894" y="356013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Moon 289"/>
          <p:cNvSpPr/>
          <p:nvPr/>
        </p:nvSpPr>
        <p:spPr bwMode="auto">
          <a:xfrm rot="17850672">
            <a:off x="12596293" y="356013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Moon 290"/>
          <p:cNvSpPr/>
          <p:nvPr/>
        </p:nvSpPr>
        <p:spPr bwMode="auto">
          <a:xfrm rot="17850672">
            <a:off x="12062895" y="371304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Moon 291"/>
          <p:cNvSpPr/>
          <p:nvPr/>
        </p:nvSpPr>
        <p:spPr bwMode="auto">
          <a:xfrm rot="17850672">
            <a:off x="11893310" y="33851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Moon 292"/>
          <p:cNvSpPr/>
          <p:nvPr/>
        </p:nvSpPr>
        <p:spPr bwMode="auto">
          <a:xfrm rot="17850672">
            <a:off x="12261725" y="34287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Moon 293"/>
          <p:cNvSpPr/>
          <p:nvPr/>
        </p:nvSpPr>
        <p:spPr bwMode="auto">
          <a:xfrm rot="17850672">
            <a:off x="12795124" y="34287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Moon 294"/>
          <p:cNvSpPr/>
          <p:nvPr/>
        </p:nvSpPr>
        <p:spPr bwMode="auto">
          <a:xfrm rot="17850672">
            <a:off x="12261726" y="35816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Moon 295"/>
          <p:cNvSpPr/>
          <p:nvPr/>
        </p:nvSpPr>
        <p:spPr bwMode="auto">
          <a:xfrm rot="17850672">
            <a:off x="12963174" y="34834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Moon 296"/>
          <p:cNvSpPr/>
          <p:nvPr/>
        </p:nvSpPr>
        <p:spPr bwMode="auto">
          <a:xfrm rot="17850672">
            <a:off x="13496573" y="34834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Moon 297"/>
          <p:cNvSpPr/>
          <p:nvPr/>
        </p:nvSpPr>
        <p:spPr bwMode="auto">
          <a:xfrm rot="17850672">
            <a:off x="12963175" y="36363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Moon 298"/>
          <p:cNvSpPr/>
          <p:nvPr/>
        </p:nvSpPr>
        <p:spPr bwMode="auto">
          <a:xfrm rot="17850672">
            <a:off x="12045710" y="35375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Moon 299"/>
          <p:cNvSpPr/>
          <p:nvPr/>
        </p:nvSpPr>
        <p:spPr bwMode="auto">
          <a:xfrm rot="17850672">
            <a:off x="12414125" y="35811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Moon 300"/>
          <p:cNvSpPr/>
          <p:nvPr/>
        </p:nvSpPr>
        <p:spPr bwMode="auto">
          <a:xfrm rot="17850672">
            <a:off x="12947524" y="35811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Moon 301"/>
          <p:cNvSpPr/>
          <p:nvPr/>
        </p:nvSpPr>
        <p:spPr bwMode="auto">
          <a:xfrm rot="17850672">
            <a:off x="12414126" y="37340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Moon 302"/>
          <p:cNvSpPr/>
          <p:nvPr/>
        </p:nvSpPr>
        <p:spPr bwMode="auto">
          <a:xfrm rot="17850672">
            <a:off x="13115574" y="36358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Moon 303"/>
          <p:cNvSpPr/>
          <p:nvPr/>
        </p:nvSpPr>
        <p:spPr bwMode="auto">
          <a:xfrm rot="17850672">
            <a:off x="13648973" y="36358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Moon 304"/>
          <p:cNvSpPr/>
          <p:nvPr/>
        </p:nvSpPr>
        <p:spPr bwMode="auto">
          <a:xfrm rot="17850672">
            <a:off x="13115575" y="37887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Moon 305"/>
          <p:cNvSpPr/>
          <p:nvPr/>
        </p:nvSpPr>
        <p:spPr bwMode="auto">
          <a:xfrm rot="17850672">
            <a:off x="11115154" y="34072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Moon 306"/>
          <p:cNvSpPr/>
          <p:nvPr/>
        </p:nvSpPr>
        <p:spPr bwMode="auto">
          <a:xfrm rot="17850672">
            <a:off x="11267554" y="35596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Moon 307"/>
          <p:cNvSpPr/>
          <p:nvPr/>
        </p:nvSpPr>
        <p:spPr bwMode="auto">
          <a:xfrm rot="17850672">
            <a:off x="13663265" y="351600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Moon 308"/>
          <p:cNvSpPr/>
          <p:nvPr/>
        </p:nvSpPr>
        <p:spPr bwMode="auto">
          <a:xfrm rot="17850672">
            <a:off x="14196664" y="351600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Moon 309"/>
          <p:cNvSpPr/>
          <p:nvPr/>
        </p:nvSpPr>
        <p:spPr bwMode="auto">
          <a:xfrm rot="17850672">
            <a:off x="13663266" y="366891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Moon 310"/>
          <p:cNvSpPr/>
          <p:nvPr/>
        </p:nvSpPr>
        <p:spPr bwMode="auto">
          <a:xfrm rot="17850672">
            <a:off x="14565079" y="355962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Moon 311"/>
          <p:cNvSpPr/>
          <p:nvPr/>
        </p:nvSpPr>
        <p:spPr bwMode="auto">
          <a:xfrm rot="17850672">
            <a:off x="14565080" y="371253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Moon 312"/>
          <p:cNvSpPr/>
          <p:nvPr/>
        </p:nvSpPr>
        <p:spPr bwMode="auto">
          <a:xfrm rot="17850672">
            <a:off x="14318788" y="34613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Moon 313"/>
          <p:cNvSpPr/>
          <p:nvPr/>
        </p:nvSpPr>
        <p:spPr bwMode="auto">
          <a:xfrm rot="17850672">
            <a:off x="14471188" y="36137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Moon 314"/>
          <p:cNvSpPr/>
          <p:nvPr/>
        </p:nvSpPr>
        <p:spPr bwMode="auto">
          <a:xfrm rot="17850672">
            <a:off x="13863456" y="335280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Moon 315"/>
          <p:cNvSpPr/>
          <p:nvPr/>
        </p:nvSpPr>
        <p:spPr bwMode="auto">
          <a:xfrm rot="17850672">
            <a:off x="14231871" y="339642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Moon 316"/>
          <p:cNvSpPr/>
          <p:nvPr/>
        </p:nvSpPr>
        <p:spPr bwMode="auto">
          <a:xfrm rot="17850672">
            <a:off x="14765270" y="339642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Moon 317"/>
          <p:cNvSpPr/>
          <p:nvPr/>
        </p:nvSpPr>
        <p:spPr bwMode="auto">
          <a:xfrm rot="17850672">
            <a:off x="14231872" y="354933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Moon 318"/>
          <p:cNvSpPr/>
          <p:nvPr/>
        </p:nvSpPr>
        <p:spPr bwMode="auto">
          <a:xfrm rot="17850672">
            <a:off x="14137980" y="34505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Moon 319"/>
          <p:cNvSpPr/>
          <p:nvPr/>
        </p:nvSpPr>
        <p:spPr bwMode="auto">
          <a:xfrm rot="17850672">
            <a:off x="7576447" y="329792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Moon 320"/>
          <p:cNvSpPr/>
          <p:nvPr/>
        </p:nvSpPr>
        <p:spPr bwMode="auto">
          <a:xfrm rot="17850672">
            <a:off x="7944862" y="33415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Moon 321"/>
          <p:cNvSpPr/>
          <p:nvPr/>
        </p:nvSpPr>
        <p:spPr bwMode="auto">
          <a:xfrm rot="17850672">
            <a:off x="8478261" y="33415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Moon 322"/>
          <p:cNvSpPr/>
          <p:nvPr/>
        </p:nvSpPr>
        <p:spPr bwMode="auto">
          <a:xfrm rot="17850672">
            <a:off x="7944863" y="349445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Moon 323"/>
          <p:cNvSpPr/>
          <p:nvPr/>
        </p:nvSpPr>
        <p:spPr bwMode="auto">
          <a:xfrm rot="17850672">
            <a:off x="8646311" y="339618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Moon 324"/>
          <p:cNvSpPr/>
          <p:nvPr/>
        </p:nvSpPr>
        <p:spPr bwMode="auto">
          <a:xfrm rot="17850672">
            <a:off x="9179710" y="33961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Moon 325"/>
          <p:cNvSpPr/>
          <p:nvPr/>
        </p:nvSpPr>
        <p:spPr bwMode="auto">
          <a:xfrm rot="17850672">
            <a:off x="8845143" y="341774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7" name="Moon 326"/>
          <p:cNvSpPr/>
          <p:nvPr/>
        </p:nvSpPr>
        <p:spPr bwMode="auto">
          <a:xfrm rot="17850672">
            <a:off x="9546591" y="33194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8" name="Moon 327"/>
          <p:cNvSpPr/>
          <p:nvPr/>
        </p:nvSpPr>
        <p:spPr bwMode="auto">
          <a:xfrm rot="17850672">
            <a:off x="10079990" y="33194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Moon 328"/>
          <p:cNvSpPr/>
          <p:nvPr/>
        </p:nvSpPr>
        <p:spPr bwMode="auto">
          <a:xfrm rot="17850672">
            <a:off x="9546592" y="34723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Moon 329"/>
          <p:cNvSpPr/>
          <p:nvPr/>
        </p:nvSpPr>
        <p:spPr bwMode="auto">
          <a:xfrm rot="17850672">
            <a:off x="8629127" y="33736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Moon 330"/>
          <p:cNvSpPr/>
          <p:nvPr/>
        </p:nvSpPr>
        <p:spPr bwMode="auto">
          <a:xfrm rot="17850672">
            <a:off x="8997542" y="341722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Moon 331"/>
          <p:cNvSpPr/>
          <p:nvPr/>
        </p:nvSpPr>
        <p:spPr bwMode="auto">
          <a:xfrm rot="17850672">
            <a:off x="9530941" y="341722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3" name="Moon 332"/>
          <p:cNvSpPr/>
          <p:nvPr/>
        </p:nvSpPr>
        <p:spPr bwMode="auto">
          <a:xfrm rot="17850672">
            <a:off x="9698991" y="34718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Moon 333"/>
          <p:cNvSpPr/>
          <p:nvPr/>
        </p:nvSpPr>
        <p:spPr bwMode="auto">
          <a:xfrm rot="17850672">
            <a:off x="10232390" y="34718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Moon 334"/>
          <p:cNvSpPr/>
          <p:nvPr/>
        </p:nvSpPr>
        <p:spPr bwMode="auto">
          <a:xfrm rot="17850672">
            <a:off x="7850971" y="33956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Moon 335"/>
          <p:cNvSpPr/>
          <p:nvPr/>
        </p:nvSpPr>
        <p:spPr bwMode="auto">
          <a:xfrm rot="17850672">
            <a:off x="10246682" y="335205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Moon 336"/>
          <p:cNvSpPr/>
          <p:nvPr/>
        </p:nvSpPr>
        <p:spPr bwMode="auto">
          <a:xfrm rot="17850672">
            <a:off x="10780081" y="33520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Moon 337"/>
          <p:cNvSpPr/>
          <p:nvPr/>
        </p:nvSpPr>
        <p:spPr bwMode="auto">
          <a:xfrm rot="17850672">
            <a:off x="10246683" y="350496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Moon 338"/>
          <p:cNvSpPr/>
          <p:nvPr/>
        </p:nvSpPr>
        <p:spPr bwMode="auto">
          <a:xfrm rot="17850672">
            <a:off x="11148496" y="339567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Moon 339"/>
          <p:cNvSpPr/>
          <p:nvPr/>
        </p:nvSpPr>
        <p:spPr bwMode="auto">
          <a:xfrm rot="17850672">
            <a:off x="11681895" y="339567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Moon 340"/>
          <p:cNvSpPr/>
          <p:nvPr/>
        </p:nvSpPr>
        <p:spPr bwMode="auto">
          <a:xfrm rot="17850672">
            <a:off x="11849945" y="345032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Moon 341"/>
          <p:cNvSpPr/>
          <p:nvPr/>
        </p:nvSpPr>
        <p:spPr bwMode="auto">
          <a:xfrm rot="17850672">
            <a:off x="12383344" y="345032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Moon 342"/>
          <p:cNvSpPr/>
          <p:nvPr/>
        </p:nvSpPr>
        <p:spPr bwMode="auto">
          <a:xfrm rot="17850672">
            <a:off x="12048776" y="33189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4" name="Moon 343"/>
          <p:cNvSpPr/>
          <p:nvPr/>
        </p:nvSpPr>
        <p:spPr bwMode="auto">
          <a:xfrm rot="17850672">
            <a:off x="12582175" y="33189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5" name="Moon 344"/>
          <p:cNvSpPr/>
          <p:nvPr/>
        </p:nvSpPr>
        <p:spPr bwMode="auto">
          <a:xfrm rot="17850672">
            <a:off x="12048777" y="347187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Moon 345"/>
          <p:cNvSpPr/>
          <p:nvPr/>
        </p:nvSpPr>
        <p:spPr bwMode="auto">
          <a:xfrm rot="17850672">
            <a:off x="12750225" y="33736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Moon 346"/>
          <p:cNvSpPr/>
          <p:nvPr/>
        </p:nvSpPr>
        <p:spPr bwMode="auto">
          <a:xfrm rot="17850672">
            <a:off x="13283624" y="33736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Moon 347"/>
          <p:cNvSpPr/>
          <p:nvPr/>
        </p:nvSpPr>
        <p:spPr bwMode="auto">
          <a:xfrm rot="17850672">
            <a:off x="12750226" y="352652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Moon 348"/>
          <p:cNvSpPr/>
          <p:nvPr/>
        </p:nvSpPr>
        <p:spPr bwMode="auto">
          <a:xfrm rot="17850672">
            <a:off x="11832761" y="342774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Moon 349"/>
          <p:cNvSpPr/>
          <p:nvPr/>
        </p:nvSpPr>
        <p:spPr bwMode="auto">
          <a:xfrm rot="17850672">
            <a:off x="12201176" y="34713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Moon 350"/>
          <p:cNvSpPr/>
          <p:nvPr/>
        </p:nvSpPr>
        <p:spPr bwMode="auto">
          <a:xfrm rot="17850672">
            <a:off x="12734575" y="34713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Moon 351"/>
          <p:cNvSpPr/>
          <p:nvPr/>
        </p:nvSpPr>
        <p:spPr bwMode="auto">
          <a:xfrm rot="17850672">
            <a:off x="12902625" y="35260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Moon 352"/>
          <p:cNvSpPr/>
          <p:nvPr/>
        </p:nvSpPr>
        <p:spPr bwMode="auto">
          <a:xfrm rot="17850672">
            <a:off x="13436024" y="35260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Moon 353"/>
          <p:cNvSpPr/>
          <p:nvPr/>
        </p:nvSpPr>
        <p:spPr bwMode="auto">
          <a:xfrm rot="17850672">
            <a:off x="10902205" y="32974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Moon 354"/>
          <p:cNvSpPr/>
          <p:nvPr/>
        </p:nvSpPr>
        <p:spPr bwMode="auto">
          <a:xfrm rot="17850672">
            <a:off x="11054605" y="34498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6" name="Moon 355"/>
          <p:cNvSpPr/>
          <p:nvPr/>
        </p:nvSpPr>
        <p:spPr bwMode="auto">
          <a:xfrm rot="17850672">
            <a:off x="1260885" y="296499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Moon 356"/>
          <p:cNvSpPr/>
          <p:nvPr/>
        </p:nvSpPr>
        <p:spPr bwMode="auto">
          <a:xfrm rot="17850672">
            <a:off x="1794284" y="296499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Moon 357"/>
          <p:cNvSpPr/>
          <p:nvPr/>
        </p:nvSpPr>
        <p:spPr bwMode="auto">
          <a:xfrm rot="17850672">
            <a:off x="1260886" y="311790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Moon 358"/>
          <p:cNvSpPr/>
          <p:nvPr/>
        </p:nvSpPr>
        <p:spPr bwMode="auto">
          <a:xfrm rot="17850672">
            <a:off x="2162699" y="300861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Moon 359"/>
          <p:cNvSpPr/>
          <p:nvPr/>
        </p:nvSpPr>
        <p:spPr bwMode="auto">
          <a:xfrm rot="17850672">
            <a:off x="2696098" y="300861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Moon 360"/>
          <p:cNvSpPr/>
          <p:nvPr/>
        </p:nvSpPr>
        <p:spPr bwMode="auto">
          <a:xfrm rot="17850672">
            <a:off x="2162700" y="316152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Moon 361"/>
          <p:cNvSpPr/>
          <p:nvPr/>
        </p:nvSpPr>
        <p:spPr bwMode="auto">
          <a:xfrm rot="17850672">
            <a:off x="2864148" y="30632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3" name="Moon 362"/>
          <p:cNvSpPr/>
          <p:nvPr/>
        </p:nvSpPr>
        <p:spPr bwMode="auto">
          <a:xfrm rot="17850672">
            <a:off x="3397547" y="30632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4" name="Moon 363"/>
          <p:cNvSpPr/>
          <p:nvPr/>
        </p:nvSpPr>
        <p:spPr bwMode="auto">
          <a:xfrm rot="17850672">
            <a:off x="2864149" y="321617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5" name="Moon 364"/>
          <p:cNvSpPr/>
          <p:nvPr/>
        </p:nvSpPr>
        <p:spPr bwMode="auto">
          <a:xfrm rot="17850672">
            <a:off x="2694564" y="28882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6" name="Moon 365"/>
          <p:cNvSpPr/>
          <p:nvPr/>
        </p:nvSpPr>
        <p:spPr bwMode="auto">
          <a:xfrm rot="17850672">
            <a:off x="3062979" y="29319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7" name="Moon 366"/>
          <p:cNvSpPr/>
          <p:nvPr/>
        </p:nvSpPr>
        <p:spPr bwMode="auto">
          <a:xfrm rot="17850672">
            <a:off x="3596378" y="29319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8" name="Moon 367"/>
          <p:cNvSpPr/>
          <p:nvPr/>
        </p:nvSpPr>
        <p:spPr bwMode="auto">
          <a:xfrm rot="17850672">
            <a:off x="3062980" y="30848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9" name="Moon 368"/>
          <p:cNvSpPr/>
          <p:nvPr/>
        </p:nvSpPr>
        <p:spPr bwMode="auto">
          <a:xfrm rot="17850672">
            <a:off x="3764428" y="2986550"/>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0" name="Moon 369"/>
          <p:cNvSpPr/>
          <p:nvPr/>
        </p:nvSpPr>
        <p:spPr bwMode="auto">
          <a:xfrm rot="17850672">
            <a:off x="4297827" y="29865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1" name="Moon 370"/>
          <p:cNvSpPr/>
          <p:nvPr/>
        </p:nvSpPr>
        <p:spPr bwMode="auto">
          <a:xfrm rot="17850672">
            <a:off x="3764429" y="3139462"/>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2" name="Moon 371"/>
          <p:cNvSpPr/>
          <p:nvPr/>
        </p:nvSpPr>
        <p:spPr bwMode="auto">
          <a:xfrm rot="17850672">
            <a:off x="2846964" y="30406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3" name="Moon 372"/>
          <p:cNvSpPr/>
          <p:nvPr/>
        </p:nvSpPr>
        <p:spPr bwMode="auto">
          <a:xfrm rot="17850672">
            <a:off x="3215379" y="30843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4" name="Moon 373"/>
          <p:cNvSpPr/>
          <p:nvPr/>
        </p:nvSpPr>
        <p:spPr bwMode="auto">
          <a:xfrm rot="17850672">
            <a:off x="3748778" y="30843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5" name="Moon 374"/>
          <p:cNvSpPr/>
          <p:nvPr/>
        </p:nvSpPr>
        <p:spPr bwMode="auto">
          <a:xfrm rot="17850672">
            <a:off x="3215380" y="32372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6" name="Moon 375"/>
          <p:cNvSpPr/>
          <p:nvPr/>
        </p:nvSpPr>
        <p:spPr bwMode="auto">
          <a:xfrm rot="17850672">
            <a:off x="3916828" y="3138950"/>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7" name="Moon 376"/>
          <p:cNvSpPr/>
          <p:nvPr/>
        </p:nvSpPr>
        <p:spPr bwMode="auto">
          <a:xfrm rot="17850672">
            <a:off x="4450227" y="31389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8" name="Moon 377"/>
          <p:cNvSpPr/>
          <p:nvPr/>
        </p:nvSpPr>
        <p:spPr bwMode="auto">
          <a:xfrm rot="17850672">
            <a:off x="3916829" y="3291862"/>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9" name="Moon 378"/>
          <p:cNvSpPr/>
          <p:nvPr/>
        </p:nvSpPr>
        <p:spPr bwMode="auto">
          <a:xfrm rot="17850672">
            <a:off x="1916408" y="29103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Moon 379"/>
          <p:cNvSpPr/>
          <p:nvPr/>
        </p:nvSpPr>
        <p:spPr bwMode="auto">
          <a:xfrm rot="17850672">
            <a:off x="2068808" y="30627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Moon 380"/>
          <p:cNvSpPr/>
          <p:nvPr/>
        </p:nvSpPr>
        <p:spPr bwMode="auto">
          <a:xfrm rot="17850672">
            <a:off x="4464519" y="301913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Moon 381"/>
          <p:cNvSpPr/>
          <p:nvPr/>
        </p:nvSpPr>
        <p:spPr bwMode="auto">
          <a:xfrm rot="17850672">
            <a:off x="4997918" y="301913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Moon 382"/>
          <p:cNvSpPr/>
          <p:nvPr/>
        </p:nvSpPr>
        <p:spPr bwMode="auto">
          <a:xfrm rot="17850672">
            <a:off x="4464520" y="317204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4" name="Moon 383"/>
          <p:cNvSpPr/>
          <p:nvPr/>
        </p:nvSpPr>
        <p:spPr bwMode="auto">
          <a:xfrm rot="17850672">
            <a:off x="5366333" y="306275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Moon 384"/>
          <p:cNvSpPr/>
          <p:nvPr/>
        </p:nvSpPr>
        <p:spPr bwMode="auto">
          <a:xfrm rot="17850672">
            <a:off x="5366334" y="321566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Moon 385"/>
          <p:cNvSpPr/>
          <p:nvPr/>
        </p:nvSpPr>
        <p:spPr bwMode="auto">
          <a:xfrm rot="17850672">
            <a:off x="5120042" y="29644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Moon 386"/>
          <p:cNvSpPr/>
          <p:nvPr/>
        </p:nvSpPr>
        <p:spPr bwMode="auto">
          <a:xfrm rot="17850672">
            <a:off x="5272442" y="31168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Moon 387"/>
          <p:cNvSpPr/>
          <p:nvPr/>
        </p:nvSpPr>
        <p:spPr bwMode="auto">
          <a:xfrm rot="17850672">
            <a:off x="4664710" y="285593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Moon 388"/>
          <p:cNvSpPr/>
          <p:nvPr/>
        </p:nvSpPr>
        <p:spPr bwMode="auto">
          <a:xfrm rot="17850672">
            <a:off x="5033125" y="289955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Moon 389"/>
          <p:cNvSpPr/>
          <p:nvPr/>
        </p:nvSpPr>
        <p:spPr bwMode="auto">
          <a:xfrm rot="17850672">
            <a:off x="5566524" y="289955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Moon 390"/>
          <p:cNvSpPr/>
          <p:nvPr/>
        </p:nvSpPr>
        <p:spPr bwMode="auto">
          <a:xfrm rot="17850672">
            <a:off x="5033126" y="305246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Moon 391"/>
          <p:cNvSpPr/>
          <p:nvPr/>
        </p:nvSpPr>
        <p:spPr bwMode="auto">
          <a:xfrm rot="17850672">
            <a:off x="4939234" y="295368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Moon 392"/>
          <p:cNvSpPr/>
          <p:nvPr/>
        </p:nvSpPr>
        <p:spPr bwMode="auto">
          <a:xfrm rot="17850672">
            <a:off x="-1622299" y="280105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Moon 393"/>
          <p:cNvSpPr/>
          <p:nvPr/>
        </p:nvSpPr>
        <p:spPr bwMode="auto">
          <a:xfrm rot="17850672">
            <a:off x="-1253884" y="284467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Moon 394"/>
          <p:cNvSpPr/>
          <p:nvPr/>
        </p:nvSpPr>
        <p:spPr bwMode="auto">
          <a:xfrm rot="17850672">
            <a:off x="-720485" y="284467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Moon 395"/>
          <p:cNvSpPr/>
          <p:nvPr/>
        </p:nvSpPr>
        <p:spPr bwMode="auto">
          <a:xfrm rot="17850672">
            <a:off x="-1253883" y="299758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Moon 396"/>
          <p:cNvSpPr/>
          <p:nvPr/>
        </p:nvSpPr>
        <p:spPr bwMode="auto">
          <a:xfrm rot="17850672">
            <a:off x="-552435" y="289931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Moon 397"/>
          <p:cNvSpPr/>
          <p:nvPr/>
        </p:nvSpPr>
        <p:spPr bwMode="auto">
          <a:xfrm rot="17850672">
            <a:off x="-19036" y="289931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Moon 398"/>
          <p:cNvSpPr/>
          <p:nvPr/>
        </p:nvSpPr>
        <p:spPr bwMode="auto">
          <a:xfrm rot="17850672">
            <a:off x="-353603" y="292087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Moon 399"/>
          <p:cNvSpPr/>
          <p:nvPr/>
        </p:nvSpPr>
        <p:spPr bwMode="auto">
          <a:xfrm rot="17850672">
            <a:off x="347845" y="28226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Moon 400"/>
          <p:cNvSpPr/>
          <p:nvPr/>
        </p:nvSpPr>
        <p:spPr bwMode="auto">
          <a:xfrm rot="17850672">
            <a:off x="881244" y="28226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Moon 401"/>
          <p:cNvSpPr/>
          <p:nvPr/>
        </p:nvSpPr>
        <p:spPr bwMode="auto">
          <a:xfrm rot="17850672">
            <a:off x="347846" y="29755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Moon 402"/>
          <p:cNvSpPr/>
          <p:nvPr/>
        </p:nvSpPr>
        <p:spPr bwMode="auto">
          <a:xfrm rot="17850672">
            <a:off x="-569619" y="28767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Moon 403"/>
          <p:cNvSpPr/>
          <p:nvPr/>
        </p:nvSpPr>
        <p:spPr bwMode="auto">
          <a:xfrm rot="17850672">
            <a:off x="-201204" y="292035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Moon 404"/>
          <p:cNvSpPr/>
          <p:nvPr/>
        </p:nvSpPr>
        <p:spPr bwMode="auto">
          <a:xfrm rot="17850672">
            <a:off x="332195" y="292035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Moon 405"/>
          <p:cNvSpPr/>
          <p:nvPr/>
        </p:nvSpPr>
        <p:spPr bwMode="auto">
          <a:xfrm rot="17850672">
            <a:off x="500245" y="29750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Moon 406"/>
          <p:cNvSpPr/>
          <p:nvPr/>
        </p:nvSpPr>
        <p:spPr bwMode="auto">
          <a:xfrm rot="17850672">
            <a:off x="1033644" y="29750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Moon 407"/>
          <p:cNvSpPr/>
          <p:nvPr/>
        </p:nvSpPr>
        <p:spPr bwMode="auto">
          <a:xfrm rot="17850672">
            <a:off x="-1347775" y="28988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Moon 408"/>
          <p:cNvSpPr/>
          <p:nvPr/>
        </p:nvSpPr>
        <p:spPr bwMode="auto">
          <a:xfrm rot="17850672">
            <a:off x="1047936" y="285518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Moon 409"/>
          <p:cNvSpPr/>
          <p:nvPr/>
        </p:nvSpPr>
        <p:spPr bwMode="auto">
          <a:xfrm rot="17850672">
            <a:off x="1581335" y="285518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Moon 410"/>
          <p:cNvSpPr/>
          <p:nvPr/>
        </p:nvSpPr>
        <p:spPr bwMode="auto">
          <a:xfrm rot="17850672">
            <a:off x="1047937" y="300809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2" name="Moon 411"/>
          <p:cNvSpPr/>
          <p:nvPr/>
        </p:nvSpPr>
        <p:spPr bwMode="auto">
          <a:xfrm rot="17850672">
            <a:off x="1949750" y="289880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Moon 412"/>
          <p:cNvSpPr/>
          <p:nvPr/>
        </p:nvSpPr>
        <p:spPr bwMode="auto">
          <a:xfrm rot="17850672">
            <a:off x="2483149" y="289880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Moon 413"/>
          <p:cNvSpPr/>
          <p:nvPr/>
        </p:nvSpPr>
        <p:spPr bwMode="auto">
          <a:xfrm rot="17850672">
            <a:off x="2651199" y="295345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Moon 414"/>
          <p:cNvSpPr/>
          <p:nvPr/>
        </p:nvSpPr>
        <p:spPr bwMode="auto">
          <a:xfrm rot="17850672">
            <a:off x="3184598" y="295345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Moon 415"/>
          <p:cNvSpPr/>
          <p:nvPr/>
        </p:nvSpPr>
        <p:spPr bwMode="auto">
          <a:xfrm rot="17850672">
            <a:off x="2850030" y="282209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Moon 416"/>
          <p:cNvSpPr/>
          <p:nvPr/>
        </p:nvSpPr>
        <p:spPr bwMode="auto">
          <a:xfrm rot="17850672">
            <a:off x="3383429" y="282209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Moon 417"/>
          <p:cNvSpPr/>
          <p:nvPr/>
        </p:nvSpPr>
        <p:spPr bwMode="auto">
          <a:xfrm rot="17850672">
            <a:off x="2850031" y="297500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Moon 418"/>
          <p:cNvSpPr/>
          <p:nvPr/>
        </p:nvSpPr>
        <p:spPr bwMode="auto">
          <a:xfrm rot="17850672">
            <a:off x="3551479" y="287673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Moon 419"/>
          <p:cNvSpPr/>
          <p:nvPr/>
        </p:nvSpPr>
        <p:spPr bwMode="auto">
          <a:xfrm rot="17850672">
            <a:off x="4084878" y="28767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Moon 420"/>
          <p:cNvSpPr/>
          <p:nvPr/>
        </p:nvSpPr>
        <p:spPr bwMode="auto">
          <a:xfrm rot="17850672">
            <a:off x="3551480" y="302965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Moon 421"/>
          <p:cNvSpPr/>
          <p:nvPr/>
        </p:nvSpPr>
        <p:spPr bwMode="auto">
          <a:xfrm rot="17850672">
            <a:off x="2634015" y="293087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Moon 422"/>
          <p:cNvSpPr/>
          <p:nvPr/>
        </p:nvSpPr>
        <p:spPr bwMode="auto">
          <a:xfrm rot="17850672">
            <a:off x="3002430" y="297449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Moon 423"/>
          <p:cNvSpPr/>
          <p:nvPr/>
        </p:nvSpPr>
        <p:spPr bwMode="auto">
          <a:xfrm rot="17850672">
            <a:off x="3535829" y="297449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Moon 424"/>
          <p:cNvSpPr/>
          <p:nvPr/>
        </p:nvSpPr>
        <p:spPr bwMode="auto">
          <a:xfrm rot="17850672">
            <a:off x="3703879" y="302913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Moon 425"/>
          <p:cNvSpPr/>
          <p:nvPr/>
        </p:nvSpPr>
        <p:spPr bwMode="auto">
          <a:xfrm rot="17850672">
            <a:off x="4237278" y="30291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Moon 426"/>
          <p:cNvSpPr/>
          <p:nvPr/>
        </p:nvSpPr>
        <p:spPr bwMode="auto">
          <a:xfrm rot="17850672">
            <a:off x="1703459" y="28005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Moon 427"/>
          <p:cNvSpPr/>
          <p:nvPr/>
        </p:nvSpPr>
        <p:spPr bwMode="auto">
          <a:xfrm rot="17850672">
            <a:off x="1855859" y="29529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8" name="Group 437"/>
          <p:cNvGrpSpPr/>
          <p:nvPr/>
        </p:nvGrpSpPr>
        <p:grpSpPr>
          <a:xfrm>
            <a:off x="993953" y="2744106"/>
            <a:ext cx="3983923" cy="2807919"/>
            <a:chOff x="-5559201" y="-2322803"/>
            <a:chExt cx="3983923" cy="2807919"/>
          </a:xfrm>
          <a:solidFill>
            <a:schemeClr val="tx1"/>
          </a:solidFill>
        </p:grpSpPr>
        <p:sp>
          <p:nvSpPr>
            <p:cNvPr id="441" name="Rounded Rectangle 440"/>
            <p:cNvSpPr/>
            <p:nvPr/>
          </p:nvSpPr>
          <p:spPr bwMode="auto">
            <a:xfrm rot="1723980">
              <a:off x="-4917937" y="-1779481"/>
              <a:ext cx="2497901" cy="16991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art 131"/>
            <p:cNvSpPr/>
            <p:nvPr/>
          </p:nvSpPr>
          <p:spPr bwMode="auto">
            <a:xfrm rot="7165596">
              <a:off x="-5532771" y="-2349233"/>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art 442"/>
            <p:cNvSpPr/>
            <p:nvPr/>
          </p:nvSpPr>
          <p:spPr bwMode="auto">
            <a:xfrm rot="17595860">
              <a:off x="-3251404" y="-1191010"/>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4" name="Group 453"/>
          <p:cNvGrpSpPr/>
          <p:nvPr/>
        </p:nvGrpSpPr>
        <p:grpSpPr>
          <a:xfrm>
            <a:off x="6709237" y="4077147"/>
            <a:ext cx="3983923" cy="2807919"/>
            <a:chOff x="-5559201" y="-2322803"/>
            <a:chExt cx="3983923" cy="2807919"/>
          </a:xfrm>
          <a:solidFill>
            <a:schemeClr val="bg1">
              <a:lumMod val="95000"/>
            </a:schemeClr>
          </a:solidFill>
        </p:grpSpPr>
        <p:sp>
          <p:nvSpPr>
            <p:cNvPr id="455" name="Rounded Rectangle 454"/>
            <p:cNvSpPr/>
            <p:nvPr/>
          </p:nvSpPr>
          <p:spPr bwMode="auto">
            <a:xfrm rot="1723980">
              <a:off x="-4917937" y="-1779481"/>
              <a:ext cx="2497901" cy="16991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art 455"/>
            <p:cNvSpPr/>
            <p:nvPr/>
          </p:nvSpPr>
          <p:spPr bwMode="auto">
            <a:xfrm rot="7165596">
              <a:off x="-5532771" y="-2349233"/>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art 456"/>
            <p:cNvSpPr/>
            <p:nvPr/>
          </p:nvSpPr>
          <p:spPr bwMode="auto">
            <a:xfrm rot="17595860">
              <a:off x="-3251404" y="-1191010"/>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4" name="Group 443"/>
          <p:cNvGrpSpPr/>
          <p:nvPr/>
        </p:nvGrpSpPr>
        <p:grpSpPr>
          <a:xfrm>
            <a:off x="1491048" y="1831299"/>
            <a:ext cx="2584661" cy="2610517"/>
            <a:chOff x="1491048" y="1831299"/>
            <a:chExt cx="2584661" cy="2610517"/>
          </a:xfrm>
        </p:grpSpPr>
        <p:sp>
          <p:nvSpPr>
            <p:cNvPr id="446" name="Oval 445"/>
            <p:cNvSpPr/>
            <p:nvPr/>
          </p:nvSpPr>
          <p:spPr bwMode="auto">
            <a:xfrm>
              <a:off x="2090136" y="1831299"/>
              <a:ext cx="885586" cy="79478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7" name="Straight Connector 446"/>
            <p:cNvCxnSpPr/>
            <p:nvPr/>
          </p:nvCxnSpPr>
          <p:spPr>
            <a:xfrm flipV="1">
              <a:off x="1491048" y="2738124"/>
              <a:ext cx="1041042" cy="41014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2556589" y="2604845"/>
              <a:ext cx="1519120" cy="133279"/>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2556589" y="2738124"/>
              <a:ext cx="696097" cy="794780"/>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V="1">
              <a:off x="2556589" y="3532905"/>
              <a:ext cx="696097" cy="335041"/>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a:off x="2999382" y="3562904"/>
              <a:ext cx="253305" cy="515385"/>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H="1" flipV="1">
              <a:off x="2556589" y="3867945"/>
              <a:ext cx="160276" cy="421116"/>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H="1" flipV="1">
              <a:off x="3014586" y="4059543"/>
              <a:ext cx="160275" cy="38227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0" name="Oval 439"/>
            <p:cNvSpPr/>
            <p:nvPr/>
          </p:nvSpPr>
          <p:spPr bwMode="auto">
            <a:xfrm>
              <a:off x="2426025" y="2612558"/>
              <a:ext cx="367741" cy="294968"/>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Oval 458"/>
            <p:cNvSpPr/>
            <p:nvPr/>
          </p:nvSpPr>
          <p:spPr bwMode="auto">
            <a:xfrm>
              <a:off x="3045061" y="3415821"/>
              <a:ext cx="323439" cy="259433"/>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0" name="Oval 459"/>
          <p:cNvSpPr/>
          <p:nvPr/>
        </p:nvSpPr>
        <p:spPr bwMode="auto">
          <a:xfrm>
            <a:off x="2465801" y="3760814"/>
            <a:ext cx="231211" cy="18545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2905490" y="3996944"/>
            <a:ext cx="231211" cy="154841"/>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3" name="Group 472"/>
          <p:cNvGrpSpPr/>
          <p:nvPr/>
        </p:nvGrpSpPr>
        <p:grpSpPr>
          <a:xfrm>
            <a:off x="7263038" y="2974088"/>
            <a:ext cx="2584661" cy="2610517"/>
            <a:chOff x="1491048" y="1831299"/>
            <a:chExt cx="2584661" cy="2610517"/>
          </a:xfrm>
        </p:grpSpPr>
        <p:sp>
          <p:nvSpPr>
            <p:cNvPr id="474" name="Oval 473"/>
            <p:cNvSpPr/>
            <p:nvPr/>
          </p:nvSpPr>
          <p:spPr bwMode="auto">
            <a:xfrm>
              <a:off x="2090136" y="1831299"/>
              <a:ext cx="885586" cy="79478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5" name="Straight Connector 474"/>
            <p:cNvCxnSpPr/>
            <p:nvPr/>
          </p:nvCxnSpPr>
          <p:spPr>
            <a:xfrm flipV="1">
              <a:off x="1491048" y="2738124"/>
              <a:ext cx="1041042" cy="41014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2556589" y="2604845"/>
              <a:ext cx="1519120" cy="133279"/>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2556589" y="2738124"/>
              <a:ext cx="696097" cy="794780"/>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2556589" y="3532905"/>
              <a:ext cx="696097" cy="335041"/>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flipH="1">
              <a:off x="2999382" y="3562904"/>
              <a:ext cx="253305" cy="515385"/>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flipH="1" flipV="1">
              <a:off x="2556589" y="3867945"/>
              <a:ext cx="160276" cy="421116"/>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3014586" y="4059543"/>
              <a:ext cx="160275" cy="38227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Oval 481"/>
            <p:cNvSpPr/>
            <p:nvPr/>
          </p:nvSpPr>
          <p:spPr bwMode="auto">
            <a:xfrm>
              <a:off x="2426025" y="2612558"/>
              <a:ext cx="367741" cy="294968"/>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p:cNvSpPr/>
            <p:nvPr/>
          </p:nvSpPr>
          <p:spPr bwMode="auto">
            <a:xfrm>
              <a:off x="3045061" y="3415821"/>
              <a:ext cx="323439" cy="259433"/>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9" name="Oval 428"/>
          <p:cNvSpPr/>
          <p:nvPr/>
        </p:nvSpPr>
        <p:spPr bwMode="auto">
          <a:xfrm>
            <a:off x="8230742" y="4929865"/>
            <a:ext cx="231211" cy="18545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8670431" y="5165995"/>
            <a:ext cx="231211" cy="154841"/>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68758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Opportunities are vast</a:t>
            </a:r>
          </a:p>
        </p:txBody>
      </p:sp>
      <p:sp>
        <p:nvSpPr>
          <p:cNvPr id="6" name="Rectangle 10"/>
          <p:cNvSpPr/>
          <p:nvPr/>
        </p:nvSpPr>
        <p:spPr bwMode="auto">
          <a:xfrm>
            <a:off x="1295400" y="147557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Risk Assessment</a:t>
            </a:r>
          </a:p>
        </p:txBody>
      </p:sp>
      <p:sp>
        <p:nvSpPr>
          <p:cNvPr id="7" name="Rectangle 19"/>
          <p:cNvSpPr/>
          <p:nvPr/>
        </p:nvSpPr>
        <p:spPr bwMode="auto">
          <a:xfrm>
            <a:off x="3281362" y="147557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Gov. Policies</a:t>
            </a:r>
          </a:p>
        </p:txBody>
      </p:sp>
      <p:sp>
        <p:nvSpPr>
          <p:cNvPr id="8" name="Rectangle 20"/>
          <p:cNvSpPr/>
          <p:nvPr/>
        </p:nvSpPr>
        <p:spPr bwMode="auto">
          <a:xfrm>
            <a:off x="5267324" y="148494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Audits</a:t>
            </a:r>
          </a:p>
        </p:txBody>
      </p:sp>
      <p:sp>
        <p:nvSpPr>
          <p:cNvPr id="9" name="TextBox 21"/>
          <p:cNvSpPr txBox="1"/>
          <p:nvPr/>
        </p:nvSpPr>
        <p:spPr>
          <a:xfrm rot="16200000">
            <a:off x="-90487" y="1862453"/>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Protection</a:t>
            </a:r>
          </a:p>
        </p:txBody>
      </p:sp>
      <p:sp>
        <p:nvSpPr>
          <p:cNvPr id="10" name="TextBox 22"/>
          <p:cNvSpPr txBox="1"/>
          <p:nvPr/>
        </p:nvSpPr>
        <p:spPr>
          <a:xfrm rot="16200000">
            <a:off x="-105168" y="3714294"/>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Detection</a:t>
            </a:r>
          </a:p>
        </p:txBody>
      </p:sp>
      <p:sp>
        <p:nvSpPr>
          <p:cNvPr id="12" name="TextBox 23"/>
          <p:cNvSpPr txBox="1"/>
          <p:nvPr/>
        </p:nvSpPr>
        <p:spPr>
          <a:xfrm rot="16200000">
            <a:off x="-90487" y="5451835"/>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Response</a:t>
            </a:r>
          </a:p>
        </p:txBody>
      </p:sp>
      <p:sp>
        <p:nvSpPr>
          <p:cNvPr id="13" name="Rectangle 24"/>
          <p:cNvSpPr/>
          <p:nvPr/>
        </p:nvSpPr>
        <p:spPr bwMode="auto">
          <a:xfrm>
            <a:off x="1295400"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Strong password policies</a:t>
            </a:r>
          </a:p>
        </p:txBody>
      </p:sp>
      <p:sp>
        <p:nvSpPr>
          <p:cNvPr id="14" name="Rectangle 25"/>
          <p:cNvSpPr/>
          <p:nvPr/>
        </p:nvSpPr>
        <p:spPr bwMode="auto">
          <a:xfrm>
            <a:off x="3281362"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Firewalls</a:t>
            </a:r>
          </a:p>
        </p:txBody>
      </p:sp>
      <p:sp>
        <p:nvSpPr>
          <p:cNvPr id="15" name="Rectangle 26"/>
          <p:cNvSpPr/>
          <p:nvPr/>
        </p:nvSpPr>
        <p:spPr bwMode="auto">
          <a:xfrm>
            <a:off x="5267324" y="324303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Network Segregation</a:t>
            </a:r>
          </a:p>
        </p:txBody>
      </p:sp>
      <p:sp>
        <p:nvSpPr>
          <p:cNvPr id="16" name="Rectangle 27"/>
          <p:cNvSpPr/>
          <p:nvPr/>
        </p:nvSpPr>
        <p:spPr bwMode="auto">
          <a:xfrm>
            <a:off x="1295400" y="500930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Disaster Recover Plan</a:t>
            </a:r>
          </a:p>
        </p:txBody>
      </p:sp>
      <p:sp>
        <p:nvSpPr>
          <p:cNvPr id="17" name="Rectangle 28"/>
          <p:cNvSpPr/>
          <p:nvPr/>
        </p:nvSpPr>
        <p:spPr bwMode="auto">
          <a:xfrm>
            <a:off x="3281362" y="500930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Rehearsed what to do</a:t>
            </a:r>
          </a:p>
        </p:txBody>
      </p:sp>
      <p:sp>
        <p:nvSpPr>
          <p:cNvPr id="18" name="Rectangle 29"/>
          <p:cNvSpPr/>
          <p:nvPr/>
        </p:nvSpPr>
        <p:spPr bwMode="auto">
          <a:xfrm>
            <a:off x="5267324" y="501867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Insurance</a:t>
            </a:r>
          </a:p>
        </p:txBody>
      </p:sp>
      <p:sp>
        <p:nvSpPr>
          <p:cNvPr id="19" name="Rectangle 30"/>
          <p:cNvSpPr/>
          <p:nvPr/>
        </p:nvSpPr>
        <p:spPr bwMode="auto">
          <a:xfrm>
            <a:off x="7234236"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IT Operations Analytics</a:t>
            </a:r>
          </a:p>
        </p:txBody>
      </p:sp>
      <p:sp>
        <p:nvSpPr>
          <p:cNvPr id="20" name="Freeform 78"/>
          <p:cNvSpPr>
            <a:spLocks/>
          </p:cNvSpPr>
          <p:nvPr/>
        </p:nvSpPr>
        <p:spPr bwMode="auto">
          <a:xfrm>
            <a:off x="10453525" y="4633836"/>
            <a:ext cx="162165" cy="172625"/>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1" name="Freeform 67"/>
          <p:cNvSpPr>
            <a:spLocks/>
          </p:cNvSpPr>
          <p:nvPr/>
        </p:nvSpPr>
        <p:spPr bwMode="auto">
          <a:xfrm>
            <a:off x="10979249" y="3208362"/>
            <a:ext cx="303403" cy="329559"/>
          </a:xfrm>
          <a:custGeom>
            <a:avLst/>
            <a:gdLst>
              <a:gd name="T0" fmla="*/ 0 w 116"/>
              <a:gd name="T1" fmla="*/ 12 h 126"/>
              <a:gd name="T2" fmla="*/ 12 w 116"/>
              <a:gd name="T3" fmla="*/ 0 h 126"/>
              <a:gd name="T4" fmla="*/ 104 w 116"/>
              <a:gd name="T5" fmla="*/ 0 h 126"/>
              <a:gd name="T6" fmla="*/ 116 w 116"/>
              <a:gd name="T7" fmla="*/ 12 h 126"/>
              <a:gd name="T8" fmla="*/ 85 w 116"/>
              <a:gd name="T9" fmla="*/ 116 h 126"/>
              <a:gd name="T10" fmla="*/ 43 w 116"/>
              <a:gd name="T11" fmla="*/ 126 h 126"/>
              <a:gd name="T12" fmla="*/ 7 w 116"/>
              <a:gd name="T13" fmla="*/ 76 h 126"/>
              <a:gd name="T14" fmla="*/ 0 w 116"/>
              <a:gd name="T15" fmla="*/ 1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6">
                <a:moveTo>
                  <a:pt x="0" y="12"/>
                </a:moveTo>
                <a:lnTo>
                  <a:pt x="12" y="0"/>
                </a:lnTo>
                <a:lnTo>
                  <a:pt x="104" y="0"/>
                </a:lnTo>
                <a:lnTo>
                  <a:pt x="116" y="12"/>
                </a:lnTo>
                <a:lnTo>
                  <a:pt x="85" y="116"/>
                </a:lnTo>
                <a:lnTo>
                  <a:pt x="43" y="126"/>
                </a:lnTo>
                <a:lnTo>
                  <a:pt x="7" y="76"/>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2" name="Freeform 68"/>
          <p:cNvSpPr>
            <a:spLocks/>
          </p:cNvSpPr>
          <p:nvPr/>
        </p:nvSpPr>
        <p:spPr bwMode="auto">
          <a:xfrm>
            <a:off x="10806621" y="6294707"/>
            <a:ext cx="303403" cy="154318"/>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3" name="Freeform 69"/>
          <p:cNvSpPr>
            <a:spLocks/>
          </p:cNvSpPr>
          <p:nvPr/>
        </p:nvSpPr>
        <p:spPr bwMode="auto">
          <a:xfrm>
            <a:off x="10762159" y="4652142"/>
            <a:ext cx="389718" cy="1671336"/>
          </a:xfrm>
          <a:custGeom>
            <a:avLst/>
            <a:gdLst>
              <a:gd name="T0" fmla="*/ 116 w 149"/>
              <a:gd name="T1" fmla="*/ 639 h 639"/>
              <a:gd name="T2" fmla="*/ 29 w 149"/>
              <a:gd name="T3" fmla="*/ 639 h 639"/>
              <a:gd name="T4" fmla="*/ 0 w 149"/>
              <a:gd name="T5" fmla="*/ 0 h 639"/>
              <a:gd name="T6" fmla="*/ 149 w 149"/>
              <a:gd name="T7" fmla="*/ 0 h 639"/>
              <a:gd name="T8" fmla="*/ 116 w 149"/>
              <a:gd name="T9" fmla="*/ 639 h 639"/>
            </a:gdLst>
            <a:ahLst/>
            <a:cxnLst>
              <a:cxn ang="0">
                <a:pos x="T0" y="T1"/>
              </a:cxn>
              <a:cxn ang="0">
                <a:pos x="T2" y="T3"/>
              </a:cxn>
              <a:cxn ang="0">
                <a:pos x="T4" y="T5"/>
              </a:cxn>
              <a:cxn ang="0">
                <a:pos x="T6" y="T7"/>
              </a:cxn>
              <a:cxn ang="0">
                <a:pos x="T8" y="T9"/>
              </a:cxn>
            </a:cxnLst>
            <a:rect l="0" t="0" r="r" b="b"/>
            <a:pathLst>
              <a:path w="149" h="639">
                <a:moveTo>
                  <a:pt x="116" y="639"/>
                </a:moveTo>
                <a:lnTo>
                  <a:pt x="29" y="639"/>
                </a:lnTo>
                <a:lnTo>
                  <a:pt x="0" y="0"/>
                </a:lnTo>
                <a:lnTo>
                  <a:pt x="149" y="0"/>
                </a:lnTo>
                <a:lnTo>
                  <a:pt x="116"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4" name="Freeform 70"/>
          <p:cNvSpPr>
            <a:spLocks/>
          </p:cNvSpPr>
          <p:nvPr/>
        </p:nvSpPr>
        <p:spPr bwMode="auto">
          <a:xfrm>
            <a:off x="11104796" y="4652142"/>
            <a:ext cx="389718" cy="1671336"/>
          </a:xfrm>
          <a:custGeom>
            <a:avLst/>
            <a:gdLst>
              <a:gd name="T0" fmla="*/ 120 w 149"/>
              <a:gd name="T1" fmla="*/ 639 h 639"/>
              <a:gd name="T2" fmla="*/ 33 w 149"/>
              <a:gd name="T3" fmla="*/ 639 h 639"/>
              <a:gd name="T4" fmla="*/ 0 w 149"/>
              <a:gd name="T5" fmla="*/ 0 h 639"/>
              <a:gd name="T6" fmla="*/ 149 w 149"/>
              <a:gd name="T7" fmla="*/ 0 h 639"/>
              <a:gd name="T8" fmla="*/ 120 w 149"/>
              <a:gd name="T9" fmla="*/ 639 h 639"/>
            </a:gdLst>
            <a:ahLst/>
            <a:cxnLst>
              <a:cxn ang="0">
                <a:pos x="T0" y="T1"/>
              </a:cxn>
              <a:cxn ang="0">
                <a:pos x="T2" y="T3"/>
              </a:cxn>
              <a:cxn ang="0">
                <a:pos x="T4" y="T5"/>
              </a:cxn>
              <a:cxn ang="0">
                <a:pos x="T6" y="T7"/>
              </a:cxn>
              <a:cxn ang="0">
                <a:pos x="T8" y="T9"/>
              </a:cxn>
            </a:cxnLst>
            <a:rect l="0" t="0" r="r" b="b"/>
            <a:pathLst>
              <a:path w="149" h="639">
                <a:moveTo>
                  <a:pt x="120" y="639"/>
                </a:moveTo>
                <a:lnTo>
                  <a:pt x="33" y="639"/>
                </a:lnTo>
                <a:lnTo>
                  <a:pt x="0" y="0"/>
                </a:lnTo>
                <a:lnTo>
                  <a:pt x="149" y="0"/>
                </a:lnTo>
                <a:lnTo>
                  <a:pt x="120"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5" name="Freeform 71"/>
          <p:cNvSpPr>
            <a:spLocks/>
          </p:cNvSpPr>
          <p:nvPr/>
        </p:nvSpPr>
        <p:spPr bwMode="auto">
          <a:xfrm>
            <a:off x="11159721" y="6294707"/>
            <a:ext cx="303403" cy="154318"/>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6" name="Freeform 73"/>
          <p:cNvSpPr>
            <a:spLocks/>
          </p:cNvSpPr>
          <p:nvPr/>
        </p:nvSpPr>
        <p:spPr bwMode="auto">
          <a:xfrm>
            <a:off x="10911243" y="2559706"/>
            <a:ext cx="476031" cy="598962"/>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7" name="Freeform 74"/>
          <p:cNvSpPr>
            <a:spLocks/>
          </p:cNvSpPr>
          <p:nvPr/>
        </p:nvSpPr>
        <p:spPr bwMode="auto">
          <a:xfrm>
            <a:off x="10824933" y="2533550"/>
            <a:ext cx="533571" cy="656503"/>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8" name="Freeform 75"/>
          <p:cNvSpPr>
            <a:spLocks/>
          </p:cNvSpPr>
          <p:nvPr/>
        </p:nvSpPr>
        <p:spPr bwMode="auto">
          <a:xfrm>
            <a:off x="11010637" y="3017428"/>
            <a:ext cx="240631" cy="290328"/>
          </a:xfrm>
          <a:custGeom>
            <a:avLst/>
            <a:gdLst>
              <a:gd name="T0" fmla="*/ 92 w 92"/>
              <a:gd name="T1" fmla="*/ 73 h 111"/>
              <a:gd name="T2" fmla="*/ 45 w 92"/>
              <a:gd name="T3" fmla="*/ 111 h 111"/>
              <a:gd name="T4" fmla="*/ 0 w 92"/>
              <a:gd name="T5" fmla="*/ 73 h 111"/>
              <a:gd name="T6" fmla="*/ 0 w 92"/>
              <a:gd name="T7" fmla="*/ 0 h 111"/>
              <a:gd name="T8" fmla="*/ 92 w 92"/>
              <a:gd name="T9" fmla="*/ 0 h 111"/>
              <a:gd name="T10" fmla="*/ 92 w 92"/>
              <a:gd name="T11" fmla="*/ 73 h 111"/>
            </a:gdLst>
            <a:ahLst/>
            <a:cxnLst>
              <a:cxn ang="0">
                <a:pos x="T0" y="T1"/>
              </a:cxn>
              <a:cxn ang="0">
                <a:pos x="T2" y="T3"/>
              </a:cxn>
              <a:cxn ang="0">
                <a:pos x="T4" y="T5"/>
              </a:cxn>
              <a:cxn ang="0">
                <a:pos x="T6" y="T7"/>
              </a:cxn>
              <a:cxn ang="0">
                <a:pos x="T8" y="T9"/>
              </a:cxn>
              <a:cxn ang="0">
                <a:pos x="T10" y="T11"/>
              </a:cxn>
            </a:cxnLst>
            <a:rect l="0" t="0" r="r" b="b"/>
            <a:pathLst>
              <a:path w="92" h="111">
                <a:moveTo>
                  <a:pt x="92" y="73"/>
                </a:moveTo>
                <a:lnTo>
                  <a:pt x="45" y="111"/>
                </a:lnTo>
                <a:lnTo>
                  <a:pt x="0" y="73"/>
                </a:lnTo>
                <a:lnTo>
                  <a:pt x="0" y="0"/>
                </a:lnTo>
                <a:lnTo>
                  <a:pt x="92" y="0"/>
                </a:lnTo>
                <a:lnTo>
                  <a:pt x="92" y="73"/>
                </a:ln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9" name="Freeform 76"/>
          <p:cNvSpPr>
            <a:spLocks/>
          </p:cNvSpPr>
          <p:nvPr/>
        </p:nvSpPr>
        <p:spPr bwMode="auto">
          <a:xfrm>
            <a:off x="10429984" y="3284212"/>
            <a:ext cx="517878" cy="1349621"/>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0" name="Freeform 77"/>
          <p:cNvSpPr>
            <a:spLocks/>
          </p:cNvSpPr>
          <p:nvPr/>
        </p:nvSpPr>
        <p:spPr bwMode="auto">
          <a:xfrm>
            <a:off x="11314040" y="3284212"/>
            <a:ext cx="525725" cy="1349621"/>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1" name="Freeform 79"/>
          <p:cNvSpPr>
            <a:spLocks/>
          </p:cNvSpPr>
          <p:nvPr/>
        </p:nvSpPr>
        <p:spPr bwMode="auto">
          <a:xfrm>
            <a:off x="11654058" y="4633836"/>
            <a:ext cx="154318" cy="172625"/>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2" name="Freeform 80"/>
          <p:cNvSpPr>
            <a:spLocks/>
          </p:cNvSpPr>
          <p:nvPr/>
        </p:nvSpPr>
        <p:spPr bwMode="auto">
          <a:xfrm>
            <a:off x="10738618" y="3239747"/>
            <a:ext cx="784665" cy="1367933"/>
          </a:xfrm>
          <a:custGeom>
            <a:avLst/>
            <a:gdLst>
              <a:gd name="T0" fmla="*/ 208 w 300"/>
              <a:gd name="T1" fmla="*/ 0 h 523"/>
              <a:gd name="T2" fmla="*/ 149 w 300"/>
              <a:gd name="T3" fmla="*/ 100 h 523"/>
              <a:gd name="T4" fmla="*/ 92 w 300"/>
              <a:gd name="T5" fmla="*/ 0 h 523"/>
              <a:gd name="T6" fmla="*/ 0 w 300"/>
              <a:gd name="T7" fmla="*/ 17 h 523"/>
              <a:gd name="T8" fmla="*/ 5 w 300"/>
              <a:gd name="T9" fmla="*/ 523 h 523"/>
              <a:gd name="T10" fmla="*/ 293 w 300"/>
              <a:gd name="T11" fmla="*/ 523 h 523"/>
              <a:gd name="T12" fmla="*/ 300 w 300"/>
              <a:gd name="T13" fmla="*/ 17 h 523"/>
              <a:gd name="T14" fmla="*/ 208 w 300"/>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23">
                <a:moveTo>
                  <a:pt x="208" y="0"/>
                </a:moveTo>
                <a:lnTo>
                  <a:pt x="149" y="100"/>
                </a:lnTo>
                <a:lnTo>
                  <a:pt x="92" y="0"/>
                </a:lnTo>
                <a:lnTo>
                  <a:pt x="0" y="17"/>
                </a:lnTo>
                <a:lnTo>
                  <a:pt x="5" y="523"/>
                </a:lnTo>
                <a:lnTo>
                  <a:pt x="293" y="523"/>
                </a:lnTo>
                <a:lnTo>
                  <a:pt x="300" y="17"/>
                </a:lnTo>
                <a:lnTo>
                  <a:pt x="20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3" name="Freeform 81"/>
          <p:cNvSpPr>
            <a:spLocks/>
          </p:cNvSpPr>
          <p:nvPr/>
        </p:nvSpPr>
        <p:spPr bwMode="auto">
          <a:xfrm>
            <a:off x="11327118" y="2768950"/>
            <a:ext cx="5231" cy="784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4" name="Freeform 82"/>
          <p:cNvSpPr>
            <a:spLocks/>
          </p:cNvSpPr>
          <p:nvPr/>
        </p:nvSpPr>
        <p:spPr bwMode="auto">
          <a:xfrm>
            <a:off x="11327118" y="2763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5" name="Freeform 83"/>
          <p:cNvSpPr>
            <a:spLocks/>
          </p:cNvSpPr>
          <p:nvPr/>
        </p:nvSpPr>
        <p:spPr bwMode="auto">
          <a:xfrm>
            <a:off x="11314040" y="2745409"/>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6" name="Freeform 84"/>
          <p:cNvSpPr>
            <a:spLocks/>
          </p:cNvSpPr>
          <p:nvPr/>
        </p:nvSpPr>
        <p:spPr bwMode="auto">
          <a:xfrm>
            <a:off x="11319271" y="27506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7" name="Freeform 85"/>
          <p:cNvSpPr>
            <a:spLocks/>
          </p:cNvSpPr>
          <p:nvPr/>
        </p:nvSpPr>
        <p:spPr bwMode="auto">
          <a:xfrm>
            <a:off x="10929555" y="27454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8" name="Freeform 86"/>
          <p:cNvSpPr>
            <a:spLocks/>
          </p:cNvSpPr>
          <p:nvPr/>
        </p:nvSpPr>
        <p:spPr bwMode="auto">
          <a:xfrm>
            <a:off x="11332349" y="2776797"/>
            <a:ext cx="0" cy="523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9" name="Freeform 87"/>
          <p:cNvSpPr>
            <a:spLocks/>
          </p:cNvSpPr>
          <p:nvPr/>
        </p:nvSpPr>
        <p:spPr bwMode="auto">
          <a:xfrm>
            <a:off x="11332349" y="2787259"/>
            <a:ext cx="0" cy="78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0" name="Rectangle 88"/>
          <p:cNvSpPr>
            <a:spLocks noChangeArrowheads="1"/>
          </p:cNvSpPr>
          <p:nvPr/>
        </p:nvSpPr>
        <p:spPr bwMode="auto">
          <a:xfrm>
            <a:off x="11314040" y="2737562"/>
            <a:ext cx="2616" cy="261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1" name="Freeform 89"/>
          <p:cNvSpPr>
            <a:spLocks/>
          </p:cNvSpPr>
          <p:nvPr/>
        </p:nvSpPr>
        <p:spPr bwMode="auto">
          <a:xfrm>
            <a:off x="10919093" y="2782028"/>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2" name="Freeform 90"/>
          <p:cNvSpPr>
            <a:spLocks/>
          </p:cNvSpPr>
          <p:nvPr/>
        </p:nvSpPr>
        <p:spPr bwMode="auto">
          <a:xfrm>
            <a:off x="10924324" y="2763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3" name="Freeform 91"/>
          <p:cNvSpPr>
            <a:spLocks/>
          </p:cNvSpPr>
          <p:nvPr/>
        </p:nvSpPr>
        <p:spPr bwMode="auto">
          <a:xfrm>
            <a:off x="10929555" y="2755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4" name="Freeform 92"/>
          <p:cNvSpPr>
            <a:spLocks/>
          </p:cNvSpPr>
          <p:nvPr/>
        </p:nvSpPr>
        <p:spPr bwMode="auto">
          <a:xfrm>
            <a:off x="10924324" y="2768950"/>
            <a:ext cx="0" cy="78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5" name="Freeform 93"/>
          <p:cNvSpPr>
            <a:spLocks/>
          </p:cNvSpPr>
          <p:nvPr/>
        </p:nvSpPr>
        <p:spPr bwMode="auto">
          <a:xfrm>
            <a:off x="10887705" y="2719256"/>
            <a:ext cx="481259" cy="434181"/>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6" name="Rectangle 94"/>
          <p:cNvSpPr>
            <a:spLocks noChangeArrowheads="1"/>
          </p:cNvSpPr>
          <p:nvPr/>
        </p:nvSpPr>
        <p:spPr bwMode="auto">
          <a:xfrm>
            <a:off x="10751696" y="4607680"/>
            <a:ext cx="753278" cy="496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7" name="Freeform 61"/>
          <p:cNvSpPr>
            <a:spLocks noEditPoints="1"/>
          </p:cNvSpPr>
          <p:nvPr/>
        </p:nvSpPr>
        <p:spPr bwMode="auto">
          <a:xfrm>
            <a:off x="10907307" y="2783936"/>
            <a:ext cx="461657" cy="151901"/>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p:cNvSpPr>
          <p:nvPr/>
        </p:nvSpPr>
        <p:spPr bwMode="auto">
          <a:xfrm rot="18750993">
            <a:off x="10391994" y="4139693"/>
            <a:ext cx="490458" cy="699266"/>
          </a:xfrm>
          <a:custGeom>
            <a:avLst/>
            <a:gdLst>
              <a:gd name="T0" fmla="*/ 0 w 505"/>
              <a:gd name="T1" fmla="*/ 704 h 720"/>
              <a:gd name="T2" fmla="*/ 17 w 505"/>
              <a:gd name="T3" fmla="*/ 720 h 720"/>
              <a:gd name="T4" fmla="*/ 488 w 505"/>
              <a:gd name="T5" fmla="*/ 720 h 720"/>
              <a:gd name="T6" fmla="*/ 505 w 505"/>
              <a:gd name="T7" fmla="*/ 704 h 720"/>
              <a:gd name="T8" fmla="*/ 505 w 505"/>
              <a:gd name="T9" fmla="*/ 17 h 720"/>
              <a:gd name="T10" fmla="*/ 488 w 505"/>
              <a:gd name="T11" fmla="*/ 0 h 720"/>
              <a:gd name="T12" fmla="*/ 17 w 505"/>
              <a:gd name="T13" fmla="*/ 0 h 720"/>
              <a:gd name="T14" fmla="*/ 0 w 505"/>
              <a:gd name="T15" fmla="*/ 17 h 720"/>
              <a:gd name="T16" fmla="*/ 0 w 505"/>
              <a:gd name="T17" fmla="*/ 7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20">
                <a:moveTo>
                  <a:pt x="0" y="704"/>
                </a:moveTo>
                <a:cubicBezTo>
                  <a:pt x="0" y="713"/>
                  <a:pt x="8" y="720"/>
                  <a:pt x="17" y="720"/>
                </a:cubicBezTo>
                <a:cubicBezTo>
                  <a:pt x="488" y="720"/>
                  <a:pt x="488" y="720"/>
                  <a:pt x="488" y="720"/>
                </a:cubicBezTo>
                <a:cubicBezTo>
                  <a:pt x="498" y="720"/>
                  <a:pt x="505" y="713"/>
                  <a:pt x="505" y="704"/>
                </a:cubicBezTo>
                <a:cubicBezTo>
                  <a:pt x="505" y="17"/>
                  <a:pt x="505" y="17"/>
                  <a:pt x="505" y="17"/>
                </a:cubicBezTo>
                <a:cubicBezTo>
                  <a:pt x="505" y="8"/>
                  <a:pt x="498" y="0"/>
                  <a:pt x="488" y="0"/>
                </a:cubicBezTo>
                <a:cubicBezTo>
                  <a:pt x="17" y="0"/>
                  <a:pt x="17" y="0"/>
                  <a:pt x="17" y="0"/>
                </a:cubicBezTo>
                <a:cubicBezTo>
                  <a:pt x="8" y="0"/>
                  <a:pt x="0" y="8"/>
                  <a:pt x="0" y="17"/>
                </a:cubicBezTo>
                <a:lnTo>
                  <a:pt x="0" y="70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6"/>
          <p:cNvSpPr>
            <a:spLocks noChangeArrowheads="1"/>
          </p:cNvSpPr>
          <p:nvPr/>
        </p:nvSpPr>
        <p:spPr bwMode="auto">
          <a:xfrm rot="18750993">
            <a:off x="10419886" y="4167074"/>
            <a:ext cx="435654" cy="644463"/>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67"/>
          <p:cNvSpPr/>
          <p:nvPr/>
        </p:nvSpPr>
        <p:spPr bwMode="auto">
          <a:xfrm>
            <a:off x="7248916" y="501867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Regulatory Awareness</a:t>
            </a:r>
          </a:p>
        </p:txBody>
      </p:sp>
      <p:sp>
        <p:nvSpPr>
          <p:cNvPr id="52" name="Rounded Rectangle 68"/>
          <p:cNvSpPr/>
          <p:nvPr/>
        </p:nvSpPr>
        <p:spPr bwMode="auto">
          <a:xfrm>
            <a:off x="8039100" y="1189177"/>
            <a:ext cx="2723059" cy="1370530"/>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69"/>
          <p:cNvSpPr/>
          <p:nvPr/>
        </p:nvSpPr>
        <p:spPr bwMode="auto">
          <a:xfrm rot="10800000">
            <a:off x="10000708" y="2470027"/>
            <a:ext cx="558608" cy="463462"/>
          </a:xfrm>
          <a:prstGeom prst="triangle">
            <a:avLst>
              <a:gd name="adj" fmla="val 1248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8026022" y="1207179"/>
            <a:ext cx="2861683"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Career opportunities are wide-reaching.  Consider joining the fight against cybercrime.</a:t>
            </a:r>
          </a:p>
        </p:txBody>
      </p:sp>
    </p:spTree>
    <p:extLst>
      <p:ext uri="{BB962C8B-B14F-4D97-AF65-F5344CB8AC3E}">
        <p14:creationId xmlns:p14="http://schemas.microsoft.com/office/powerpoint/2010/main" val="29268533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nvPicPr>
        <p:blipFill rotWithShape="1">
          <a:blip r:embed="rId3">
            <a:extLst>
              <a:ext uri="{28A0092B-C50C-407E-A947-70E740481C1C}">
                <a14:useLocalDpi xmlns:a14="http://schemas.microsoft.com/office/drawing/2010/main" val="0"/>
              </a:ext>
            </a:extLst>
          </a:blip>
          <a:srcRect b="12529"/>
          <a:stretch/>
        </p:blipFill>
        <p:spPr>
          <a:xfrm>
            <a:off x="0" y="-1"/>
            <a:ext cx="12192000" cy="6858001"/>
          </a:xfrm>
          <a:prstGeom prst="rect">
            <a:avLst/>
          </a:prstGeom>
        </p:spPr>
      </p:pic>
      <p:sp>
        <p:nvSpPr>
          <p:cNvPr id="7" name="Rectangle 6"/>
          <p:cNvSpPr/>
          <p:nvPr/>
        </p:nvSpPr>
        <p:spPr bwMode="auto">
          <a:xfrm>
            <a:off x="0" y="289511"/>
            <a:ext cx="4438650" cy="899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Your next steps</a:t>
            </a:r>
          </a:p>
        </p:txBody>
      </p:sp>
      <p:sp>
        <p:nvSpPr>
          <p:cNvPr id="6" name="Rectangle 5"/>
          <p:cNvSpPr/>
          <p:nvPr/>
        </p:nvSpPr>
        <p:spPr bwMode="auto">
          <a:xfrm>
            <a:off x="-1" y="2737713"/>
            <a:ext cx="5418667" cy="3019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Get even more curious and learn more…</a:t>
            </a: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marL="742950" indent="-742950" defTabSz="932472" fontAlgn="base">
              <a:lnSpc>
                <a:spcPct val="90000"/>
              </a:lnSpc>
              <a:spcBef>
                <a:spcPct val="0"/>
              </a:spcBef>
              <a:spcAft>
                <a:spcPts val="600"/>
              </a:spcAft>
              <a:buFont typeface="+mj-lt"/>
              <a:buAutoNum type="arabicPeriod"/>
            </a:pPr>
            <a:r>
              <a:rPr lang="en-US" sz="2400" dirty="0">
                <a:gradFill>
                  <a:gsLst>
                    <a:gs pos="0">
                      <a:srgbClr val="FFFFFF"/>
                    </a:gs>
                    <a:gs pos="100000">
                      <a:srgbClr val="FFFFFF"/>
                    </a:gs>
                  </a:gsLst>
                  <a:lin ang="5400000" scaled="0"/>
                </a:gradFill>
                <a:ea typeface="Segoe UI" pitchFamily="34" charset="0"/>
                <a:cs typeface="Segoe UI" pitchFamily="34" charset="0"/>
              </a:rPr>
              <a:t>Join a local Microsoft Student Partner group</a:t>
            </a:r>
          </a:p>
          <a:p>
            <a:pPr marL="742950" indent="-742950" defTabSz="932472" fontAlgn="base">
              <a:lnSpc>
                <a:spcPct val="90000"/>
              </a:lnSpc>
              <a:spcBef>
                <a:spcPct val="0"/>
              </a:spcBef>
              <a:spcAft>
                <a:spcPts val="600"/>
              </a:spcAft>
              <a:buFont typeface="+mj-lt"/>
              <a:buAutoNum type="arabicPeriod"/>
            </a:pPr>
            <a:r>
              <a:rPr lang="en-US" sz="2400" dirty="0">
                <a:gradFill>
                  <a:gsLst>
                    <a:gs pos="0">
                      <a:srgbClr val="FFFFFF"/>
                    </a:gs>
                    <a:gs pos="100000">
                      <a:srgbClr val="FFFFFF"/>
                    </a:gs>
                  </a:gsLst>
                  <a:lin ang="5400000" scaled="0"/>
                </a:gradFill>
                <a:ea typeface="Segoe UI" pitchFamily="34" charset="0"/>
                <a:cs typeface="Segoe UI" pitchFamily="34" charset="0"/>
              </a:rPr>
              <a:t>Consider an Imagine Cup project in cybersecurity</a:t>
            </a:r>
          </a:p>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0301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5312223"/>
          </a:xfrm>
        </p:spPr>
        <p:txBody>
          <a:bodyPr/>
          <a:lstStyle/>
          <a:p>
            <a:pPr marL="0" indent="0">
              <a:buNone/>
            </a:pPr>
            <a:r>
              <a:rPr lang="en-US" sz="1400" b="1" dirty="0">
                <a:solidFill>
                  <a:schemeClr val="bg1">
                    <a:lumMod val="50000"/>
                  </a:schemeClr>
                </a:solidFill>
                <a:latin typeface="+mn-lt"/>
              </a:rPr>
              <a:t>Industry Reports</a:t>
            </a:r>
          </a:p>
          <a:p>
            <a:r>
              <a:rPr lang="en-US" sz="1400" dirty="0">
                <a:solidFill>
                  <a:schemeClr val="bg1">
                    <a:lumMod val="50000"/>
                  </a:schemeClr>
                </a:solidFill>
                <a:latin typeface="+mn-lt"/>
              </a:rPr>
              <a:t>The Insider’s Guide to Cybersecurity for Government! (Microsoft)</a:t>
            </a:r>
          </a:p>
          <a:p>
            <a:r>
              <a:rPr lang="en-US" sz="1400" dirty="0">
                <a:solidFill>
                  <a:schemeClr val="bg1">
                    <a:lumMod val="50000"/>
                  </a:schemeClr>
                </a:solidFill>
                <a:latin typeface="+mn-lt"/>
              </a:rPr>
              <a:t>M-Trends 2015: A View from the Front Lines (</a:t>
            </a:r>
            <a:r>
              <a:rPr lang="en-US" sz="1400" dirty="0" err="1">
                <a:solidFill>
                  <a:schemeClr val="bg1">
                    <a:lumMod val="50000"/>
                  </a:schemeClr>
                </a:solidFill>
                <a:latin typeface="+mn-lt"/>
              </a:rPr>
              <a:t>Mandiant</a:t>
            </a:r>
            <a:r>
              <a:rPr lang="en-US" sz="1400" dirty="0">
                <a:solidFill>
                  <a:schemeClr val="bg1">
                    <a:lumMod val="50000"/>
                  </a:schemeClr>
                </a:solidFill>
                <a:latin typeface="+mn-lt"/>
              </a:rPr>
              <a:t>)</a:t>
            </a:r>
          </a:p>
          <a:p>
            <a:r>
              <a:rPr lang="en-US" sz="1400" dirty="0">
                <a:solidFill>
                  <a:schemeClr val="bg1">
                    <a:lumMod val="50000"/>
                  </a:schemeClr>
                </a:solidFill>
                <a:latin typeface="+mn-lt"/>
              </a:rPr>
              <a:t>Shift Cybersecurity Investment to Detection and Response (Gartner)</a:t>
            </a:r>
          </a:p>
          <a:p>
            <a:r>
              <a:rPr lang="en-US" sz="1400" dirty="0">
                <a:solidFill>
                  <a:schemeClr val="bg1">
                    <a:lumMod val="50000"/>
                  </a:schemeClr>
                </a:solidFill>
                <a:latin typeface="+mn-lt"/>
              </a:rPr>
              <a:t>2016 Data Breach Investigations Report (Verizon)</a:t>
            </a:r>
          </a:p>
          <a:p>
            <a:endParaRPr lang="en-US" sz="1400" dirty="0">
              <a:solidFill>
                <a:schemeClr val="bg1">
                  <a:lumMod val="50000"/>
                </a:schemeClr>
              </a:solidFill>
              <a:latin typeface="+mn-lt"/>
            </a:endParaRPr>
          </a:p>
          <a:p>
            <a:pPr marL="0" indent="0">
              <a:buNone/>
            </a:pPr>
            <a:r>
              <a:rPr lang="en-US" sz="1400" b="1" dirty="0">
                <a:solidFill>
                  <a:schemeClr val="bg1">
                    <a:lumMod val="50000"/>
                  </a:schemeClr>
                </a:solidFill>
                <a:latin typeface="+mn-lt"/>
              </a:rPr>
              <a:t>News</a:t>
            </a:r>
          </a:p>
          <a:p>
            <a:r>
              <a:rPr lang="en-US" sz="1400" dirty="0">
                <a:solidFill>
                  <a:schemeClr val="bg1">
                    <a:lumMod val="50000"/>
                  </a:schemeClr>
                </a:solidFill>
                <a:latin typeface="+mn-lt"/>
              </a:rPr>
              <a:t>thehackernews.com</a:t>
            </a:r>
          </a:p>
          <a:p>
            <a:r>
              <a:rPr lang="en-US" sz="1400" dirty="0">
                <a:solidFill>
                  <a:schemeClr val="bg1">
                    <a:lumMod val="50000"/>
                  </a:schemeClr>
                </a:solidFill>
                <a:latin typeface="+mn-lt"/>
              </a:rPr>
              <a:t>http://www.zdnet.com/article/getting-started-with-a-career-in-cybersecurity/</a:t>
            </a:r>
          </a:p>
          <a:p>
            <a:r>
              <a:rPr lang="en-US" sz="1400" dirty="0">
                <a:solidFill>
                  <a:schemeClr val="bg1">
                    <a:lumMod val="50000"/>
                  </a:schemeClr>
                </a:solidFill>
                <a:latin typeface="+mn-lt"/>
              </a:rPr>
              <a:t>https://www.wired.com/2016/05/maksym-igor-popov-fbi/</a:t>
            </a:r>
          </a:p>
          <a:p>
            <a:r>
              <a:rPr lang="en-US" sz="1400" dirty="0">
                <a:solidFill>
                  <a:schemeClr val="bg1">
                    <a:lumMod val="50000"/>
                  </a:schemeClr>
                </a:solidFill>
                <a:latin typeface="+mn-lt"/>
              </a:rPr>
              <a:t>http://resources.infosecinstitute.com/a-history-of-anonymous/</a:t>
            </a:r>
          </a:p>
          <a:p>
            <a:r>
              <a:rPr lang="en-US" sz="1400" dirty="0">
                <a:solidFill>
                  <a:schemeClr val="bg1">
                    <a:lumMod val="50000"/>
                  </a:schemeClr>
                </a:solidFill>
                <a:latin typeface="+mn-lt"/>
              </a:rPr>
              <a:t>https://www.wired.com/2015/12/2015-the-year-the-internet-of-things-got-hacked/</a:t>
            </a:r>
          </a:p>
          <a:p>
            <a:r>
              <a:rPr lang="en-US" sz="1400" dirty="0">
                <a:solidFill>
                  <a:schemeClr val="bg1">
                    <a:lumMod val="50000"/>
                  </a:schemeClr>
                </a:solidFill>
                <a:latin typeface="+mn-lt"/>
              </a:rPr>
              <a:t>http://krebsonsecurity.com/2014/02/target-hackers-broke-in-via-hvac-company/</a:t>
            </a:r>
          </a:p>
          <a:p>
            <a:r>
              <a:rPr lang="en-US" sz="1400" dirty="0">
                <a:solidFill>
                  <a:schemeClr val="bg1">
                    <a:lumMod val="50000"/>
                  </a:schemeClr>
                </a:solidFill>
                <a:latin typeface="+mn-lt"/>
              </a:rPr>
              <a:t>https://www.wifipineapple.com/</a:t>
            </a:r>
          </a:p>
          <a:p>
            <a:r>
              <a:rPr lang="en-US" sz="1400" dirty="0">
                <a:solidFill>
                  <a:schemeClr val="bg1">
                    <a:lumMod val="50000"/>
                  </a:schemeClr>
                </a:solidFill>
                <a:latin typeface="+mn-lt"/>
              </a:rPr>
              <a:t>http://www.idtheftcenter.org/Cybersecurity/how-wifi-hotspot-hacks-occur.html</a:t>
            </a:r>
          </a:p>
          <a:p>
            <a:r>
              <a:rPr lang="en-US" sz="1400" dirty="0">
                <a:solidFill>
                  <a:schemeClr val="bg1">
                    <a:lumMod val="50000"/>
                  </a:schemeClr>
                </a:solidFill>
                <a:latin typeface="+mn-lt"/>
              </a:rPr>
              <a:t>https://www.washingtonpost.com/news/the-switch/wp/2014/12/18/the-sony-pictures-hack-explained/</a:t>
            </a:r>
          </a:p>
          <a:p>
            <a:r>
              <a:rPr lang="en-US" sz="1400" dirty="0">
                <a:solidFill>
                  <a:schemeClr val="bg1">
                    <a:lumMod val="50000"/>
                  </a:schemeClr>
                </a:solidFill>
                <a:latin typeface="+mn-lt"/>
              </a:rPr>
              <a:t>http://fortune.com/sony-hack-part-1/</a:t>
            </a:r>
          </a:p>
          <a:p>
            <a:r>
              <a:rPr lang="en-US" sz="1400" dirty="0">
                <a:solidFill>
                  <a:schemeClr val="bg1">
                    <a:lumMod val="50000"/>
                  </a:schemeClr>
                </a:solidFill>
                <a:latin typeface="+mn-lt"/>
              </a:rPr>
              <a:t>http://www.bbc.com/news/entertainment-arts-30512032</a:t>
            </a:r>
          </a:p>
          <a:p>
            <a:r>
              <a:rPr lang="en-US" sz="1400" dirty="0">
                <a:solidFill>
                  <a:schemeClr val="bg1">
                    <a:lumMod val="50000"/>
                  </a:schemeClr>
                </a:solidFill>
                <a:latin typeface="+mn-lt"/>
              </a:rPr>
              <a:t>http://www.computerworld.com/article/2474275/cybercrime-hacking/17-exploits-the-nsa-uses-to-hack-pcs--routers-and-servers-for-surveillance.html</a:t>
            </a:r>
          </a:p>
          <a:p>
            <a:r>
              <a:rPr lang="en-US" sz="1400" dirty="0">
                <a:solidFill>
                  <a:schemeClr val="bg1">
                    <a:lumMod val="50000"/>
                  </a:schemeClr>
                </a:solidFill>
                <a:latin typeface="+mn-lt"/>
              </a:rPr>
              <a:t>http://resources.infosecinstitute.com/a-history-of-anonymous/</a:t>
            </a:r>
          </a:p>
          <a:p>
            <a:r>
              <a:rPr lang="en-US" sz="1400" dirty="0">
                <a:solidFill>
                  <a:schemeClr val="bg1">
                    <a:lumMod val="50000"/>
                  </a:schemeClr>
                </a:solidFill>
                <a:latin typeface="+mn-lt"/>
              </a:rPr>
              <a:t>https://www2.deloitte.com/content/dam/Deloitte/lu/Documents/risk/lu-managing-social-media-risks-reputation-risk-03032015.pdf</a:t>
            </a:r>
          </a:p>
        </p:txBody>
      </p:sp>
      <p:sp>
        <p:nvSpPr>
          <p:cNvPr id="3" name="Title 2"/>
          <p:cNvSpPr>
            <a:spLocks noGrp="1"/>
          </p:cNvSpPr>
          <p:nvPr>
            <p:ph type="title"/>
          </p:nvPr>
        </p:nvSpPr>
        <p:spPr/>
        <p:txBody>
          <a:bodyPr/>
          <a:lstStyle/>
          <a:p>
            <a:r>
              <a:rPr lang="en-US" sz="4800" dirty="0"/>
              <a:t>References</a:t>
            </a:r>
            <a:endParaRPr lang="en-US" dirty="0"/>
          </a:p>
        </p:txBody>
      </p:sp>
    </p:spTree>
    <p:extLst>
      <p:ext uri="{BB962C8B-B14F-4D97-AF65-F5344CB8AC3E}">
        <p14:creationId xmlns:p14="http://schemas.microsoft.com/office/powerpoint/2010/main" val="14896339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72"/>
          <p:cNvSpPr/>
          <p:nvPr/>
        </p:nvSpPr>
        <p:spPr bwMode="auto">
          <a:xfrm>
            <a:off x="7886700" y="1635558"/>
            <a:ext cx="3828830" cy="3318328"/>
          </a:xfrm>
          <a:prstGeom prst="rect">
            <a:avLst/>
          </a:prstGeom>
          <a:no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311813"/>
            <a:ext cx="11655840" cy="899665"/>
          </a:xfrm>
        </p:spPr>
        <p:txBody>
          <a:bodyPr/>
          <a:lstStyle/>
          <a:p>
            <a:r>
              <a:rPr lang="en-US" sz="4800" dirty="0"/>
              <a:t>When Sony Pictures was hacked</a:t>
            </a:r>
          </a:p>
        </p:txBody>
      </p:sp>
      <p:pic>
        <p:nvPicPr>
          <p:cNvPr id="4" name="Picture 1"/>
          <p:cNvPicPr>
            <a:picLocks noChangeAspect="1"/>
          </p:cNvPicPr>
          <p:nvPr/>
        </p:nvPicPr>
        <p:blipFill rotWithShape="1">
          <a:blip r:embed="rId3"/>
          <a:srcRect b="35277"/>
          <a:stretch/>
        </p:blipFill>
        <p:spPr>
          <a:xfrm>
            <a:off x="8112979" y="1912241"/>
            <a:ext cx="3387778" cy="1552122"/>
          </a:xfrm>
          <a:prstGeom prst="rect">
            <a:avLst/>
          </a:prstGeom>
          <a:solidFill>
            <a:schemeClr val="accent2"/>
          </a:solidFill>
        </p:spPr>
      </p:pic>
      <p:sp>
        <p:nvSpPr>
          <p:cNvPr id="5" name="Rectangle 74"/>
          <p:cNvSpPr/>
          <p:nvPr/>
        </p:nvSpPr>
        <p:spPr>
          <a:xfrm>
            <a:off x="8074879" y="3597270"/>
            <a:ext cx="3420435" cy="1169551"/>
          </a:xfrm>
          <a:prstGeom prst="rect">
            <a:avLst/>
          </a:prstGeom>
          <a:noFill/>
        </p:spPr>
        <p:txBody>
          <a:bodyPr wrap="square">
            <a:spAutoFit/>
          </a:bodyPr>
          <a:lstStyle/>
          <a:p>
            <a:r>
              <a:rPr lang="en-US" sz="1400" i="1" dirty="0"/>
              <a:t>'Warning: We've already warned you, and this is just a beginning. We continue till our request be met. We've obtained all your internal data including your secrets and top secret.'</a:t>
            </a:r>
          </a:p>
        </p:txBody>
      </p:sp>
      <p:sp>
        <p:nvSpPr>
          <p:cNvPr id="6" name="TextBox 5"/>
          <p:cNvSpPr txBox="1"/>
          <p:nvPr/>
        </p:nvSpPr>
        <p:spPr>
          <a:xfrm>
            <a:off x="269239" y="897546"/>
            <a:ext cx="1106278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 2014, Sony Pictures was hacked by North Korea in attempt to stop the release of the movie</a:t>
            </a:r>
            <a:r>
              <a:rPr lang="en-US" sz="240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rPr>
              <a:t>The Interview”</a:t>
            </a:r>
            <a:endParaRPr lang="en-US" sz="2400" dirty="0">
              <a:gradFill>
                <a:gsLst>
                  <a:gs pos="2917">
                    <a:schemeClr val="tx1"/>
                  </a:gs>
                  <a:gs pos="30000">
                    <a:schemeClr val="tx1"/>
                  </a:gs>
                </a:gsLst>
                <a:lin ang="5400000" scaled="0"/>
              </a:gradFill>
            </a:endParaRPr>
          </a:p>
        </p:txBody>
      </p:sp>
      <p:cxnSp>
        <p:nvCxnSpPr>
          <p:cNvPr id="12" name="Straight Connector 10"/>
          <p:cNvCxnSpPr/>
          <p:nvPr/>
        </p:nvCxnSpPr>
        <p:spPr>
          <a:xfrm>
            <a:off x="3698565" y="2314100"/>
            <a:ext cx="0" cy="2902959"/>
          </a:xfrm>
          <a:prstGeom prst="line">
            <a:avLst/>
          </a:prstGeom>
          <a:ln>
            <a:solidFill>
              <a:schemeClr val="tx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Rectangle 31"/>
          <p:cNvSpPr/>
          <p:nvPr/>
        </p:nvSpPr>
        <p:spPr bwMode="auto">
          <a:xfrm>
            <a:off x="612465" y="231410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Sony receives email from “God’s Apostles”</a:t>
            </a:r>
          </a:p>
        </p:txBody>
      </p:sp>
      <p:sp>
        <p:nvSpPr>
          <p:cNvPr id="22" name="Rectangle 32"/>
          <p:cNvSpPr/>
          <p:nvPr/>
        </p:nvSpPr>
        <p:spPr bwMode="auto">
          <a:xfrm>
            <a:off x="4071402" y="2635407"/>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Wiper activates</a:t>
            </a:r>
          </a:p>
        </p:txBody>
      </p:sp>
      <p:sp>
        <p:nvSpPr>
          <p:cNvPr id="23" name="Rectangle 33"/>
          <p:cNvSpPr/>
          <p:nvPr/>
        </p:nvSpPr>
        <p:spPr bwMode="auto">
          <a:xfrm>
            <a:off x="612465" y="292554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“Guardians of Peace” claim credit and </a:t>
            </a:r>
            <a:r>
              <a:rPr lang="en-US" sz="1400">
                <a:solidFill>
                  <a:schemeClr val="tx1"/>
                </a:solidFill>
                <a:ea typeface="Segoe UI" pitchFamily="34" charset="0"/>
                <a:cs typeface="Segoe UI" pitchFamily="34" charset="0"/>
              </a:rPr>
              <a:t>release movies</a:t>
            </a:r>
            <a:endParaRPr lang="en-US" sz="1400" dirty="0">
              <a:solidFill>
                <a:schemeClr val="tx1"/>
              </a:solidFill>
              <a:ea typeface="Segoe UI" pitchFamily="34" charset="0"/>
              <a:cs typeface="Segoe UI" pitchFamily="34" charset="0"/>
            </a:endParaRPr>
          </a:p>
        </p:txBody>
      </p:sp>
      <p:sp>
        <p:nvSpPr>
          <p:cNvPr id="24" name="Rectangle 43"/>
          <p:cNvSpPr/>
          <p:nvPr/>
        </p:nvSpPr>
        <p:spPr bwMode="auto">
          <a:xfrm>
            <a:off x="4071402" y="3223795"/>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FBI sends flash alert</a:t>
            </a:r>
          </a:p>
        </p:txBody>
      </p:sp>
      <p:sp>
        <p:nvSpPr>
          <p:cNvPr id="25" name="Rectangle 44"/>
          <p:cNvSpPr/>
          <p:nvPr/>
        </p:nvSpPr>
        <p:spPr bwMode="auto">
          <a:xfrm>
            <a:off x="612465" y="353698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Destover</a:t>
            </a:r>
            <a:r>
              <a:rPr lang="en-US" sz="1400" dirty="0">
                <a:solidFill>
                  <a:schemeClr val="tx1"/>
                </a:solidFill>
                <a:ea typeface="Segoe UI" pitchFamily="34" charset="0"/>
                <a:cs typeface="Segoe UI" pitchFamily="34" charset="0"/>
              </a:rPr>
              <a:t> Malware detected</a:t>
            </a:r>
          </a:p>
        </p:txBody>
      </p:sp>
      <p:sp>
        <p:nvSpPr>
          <p:cNvPr id="26" name="Rectangle 45"/>
          <p:cNvSpPr/>
          <p:nvPr/>
        </p:nvSpPr>
        <p:spPr bwMode="auto">
          <a:xfrm>
            <a:off x="4071402" y="3812183"/>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GOP release Sony Exec emails</a:t>
            </a:r>
          </a:p>
        </p:txBody>
      </p:sp>
      <p:sp>
        <p:nvSpPr>
          <p:cNvPr id="27" name="Rectangle 46"/>
          <p:cNvSpPr/>
          <p:nvPr/>
        </p:nvSpPr>
        <p:spPr bwMode="auto">
          <a:xfrm>
            <a:off x="612465" y="414842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Sony gets lawsuit </a:t>
            </a:r>
            <a:r>
              <a:rPr lang="en-US" sz="1400" dirty="0">
                <a:solidFill>
                  <a:schemeClr val="tx1"/>
                </a:solidFill>
                <a:ea typeface="Segoe UI" pitchFamily="34" charset="0"/>
                <a:cs typeface="Segoe UI" pitchFamily="34" charset="0"/>
              </a:rPr>
              <a:t>for not protecting client data</a:t>
            </a:r>
          </a:p>
        </p:txBody>
      </p:sp>
      <p:sp>
        <p:nvSpPr>
          <p:cNvPr id="28" name="Rectangle 47"/>
          <p:cNvSpPr/>
          <p:nvPr/>
        </p:nvSpPr>
        <p:spPr bwMode="auto">
          <a:xfrm>
            <a:off x="4071402" y="4400571"/>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Sony cancels movie release, The Interview</a:t>
            </a:r>
          </a:p>
        </p:txBody>
      </p:sp>
      <p:sp>
        <p:nvSpPr>
          <p:cNvPr id="29" name="Rectangle 48"/>
          <p:cNvSpPr/>
          <p:nvPr/>
        </p:nvSpPr>
        <p:spPr bwMode="auto">
          <a:xfrm>
            <a:off x="612465" y="4759859"/>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FBI blames North Korea due to IP addresses of hackers</a:t>
            </a:r>
          </a:p>
        </p:txBody>
      </p:sp>
      <p:cxnSp>
        <p:nvCxnSpPr>
          <p:cNvPr id="35" name="Straight Connector 49"/>
          <p:cNvCxnSpPr/>
          <p:nvPr/>
        </p:nvCxnSpPr>
        <p:spPr>
          <a:xfrm>
            <a:off x="3336615" y="2534536"/>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50"/>
          <p:cNvCxnSpPr/>
          <p:nvPr/>
        </p:nvCxnSpPr>
        <p:spPr>
          <a:xfrm>
            <a:off x="3336615" y="4953886"/>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51"/>
          <p:cNvCxnSpPr/>
          <p:nvPr/>
        </p:nvCxnSpPr>
        <p:spPr>
          <a:xfrm>
            <a:off x="3336615" y="3139374"/>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52"/>
          <p:cNvCxnSpPr/>
          <p:nvPr/>
        </p:nvCxnSpPr>
        <p:spPr>
          <a:xfrm>
            <a:off x="3336615" y="3744211"/>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p:cNvCxnSpPr/>
          <p:nvPr/>
        </p:nvCxnSpPr>
        <p:spPr>
          <a:xfrm>
            <a:off x="3336615" y="4349048"/>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54"/>
          <p:cNvCxnSpPr/>
          <p:nvPr/>
        </p:nvCxnSpPr>
        <p:spPr>
          <a:xfrm>
            <a:off x="3705642" y="2866550"/>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55"/>
          <p:cNvCxnSpPr/>
          <p:nvPr/>
        </p:nvCxnSpPr>
        <p:spPr>
          <a:xfrm>
            <a:off x="3705642" y="3453925"/>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6"/>
          <p:cNvCxnSpPr/>
          <p:nvPr/>
        </p:nvCxnSpPr>
        <p:spPr>
          <a:xfrm>
            <a:off x="3705642" y="4041300"/>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57"/>
          <p:cNvCxnSpPr/>
          <p:nvPr/>
        </p:nvCxnSpPr>
        <p:spPr>
          <a:xfrm>
            <a:off x="3705642" y="4628675"/>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68"/>
          <p:cNvSpPr txBox="1"/>
          <p:nvPr/>
        </p:nvSpPr>
        <p:spPr>
          <a:xfrm>
            <a:off x="822015" y="1635558"/>
            <a:ext cx="57531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i="1" dirty="0">
                <a:gradFill>
                  <a:gsLst>
                    <a:gs pos="2917">
                      <a:schemeClr val="tx1"/>
                    </a:gs>
                    <a:gs pos="30000">
                      <a:schemeClr val="tx1"/>
                    </a:gs>
                  </a:gsLst>
                  <a:lin ang="5400000" scaled="0"/>
                </a:gradFill>
              </a:rPr>
              <a:t>Timeline of Events</a:t>
            </a:r>
          </a:p>
        </p:txBody>
      </p:sp>
      <p:sp>
        <p:nvSpPr>
          <p:cNvPr id="48" name="Rectangle 69"/>
          <p:cNvSpPr/>
          <p:nvPr/>
        </p:nvSpPr>
        <p:spPr bwMode="auto">
          <a:xfrm>
            <a:off x="607022" y="5695689"/>
            <a:ext cx="2231428" cy="857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OUTCOMES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0" name="Elbow Connector 75"/>
          <p:cNvCxnSpPr>
            <a:stCxn id="21" idx="1"/>
          </p:cNvCxnSpPr>
          <p:nvPr/>
        </p:nvCxnSpPr>
        <p:spPr>
          <a:xfrm rot="10800000" flipH="1" flipV="1">
            <a:off x="612465" y="2542700"/>
            <a:ext cx="7274234" cy="228600"/>
          </a:xfrm>
          <a:prstGeom prst="bentConnector5">
            <a:avLst>
              <a:gd name="adj1" fmla="val -3143"/>
              <a:gd name="adj2" fmla="val -200000"/>
              <a:gd name="adj3" fmla="val 91771"/>
            </a:avLst>
          </a:prstGeom>
          <a:ln w="381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76"/>
          <p:cNvSpPr/>
          <p:nvPr/>
        </p:nvSpPr>
        <p:spPr bwMode="auto">
          <a:xfrm>
            <a:off x="3434539" y="5695689"/>
            <a:ext cx="2709182"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Reputation</a:t>
            </a:r>
          </a:p>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Damaged</a:t>
            </a:r>
          </a:p>
        </p:txBody>
      </p:sp>
      <p:sp>
        <p:nvSpPr>
          <p:cNvPr id="58" name="Rectangle 77"/>
          <p:cNvSpPr/>
          <p:nvPr/>
        </p:nvSpPr>
        <p:spPr bwMode="auto">
          <a:xfrm>
            <a:off x="6241644" y="5695689"/>
            <a:ext cx="2709182"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Financial</a:t>
            </a:r>
          </a:p>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Implications</a:t>
            </a:r>
          </a:p>
        </p:txBody>
      </p:sp>
      <p:sp>
        <p:nvSpPr>
          <p:cNvPr id="59" name="Rectangle 78"/>
          <p:cNvSpPr/>
          <p:nvPr/>
        </p:nvSpPr>
        <p:spPr bwMode="auto">
          <a:xfrm>
            <a:off x="9048750" y="5695689"/>
            <a:ext cx="2876330"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Company Secrets Revealed</a:t>
            </a:r>
          </a:p>
        </p:txBody>
      </p:sp>
      <p:sp>
        <p:nvSpPr>
          <p:cNvPr id="60" name="Isosceles Triangle 79"/>
          <p:cNvSpPr/>
          <p:nvPr/>
        </p:nvSpPr>
        <p:spPr bwMode="auto">
          <a:xfrm rot="5400000">
            <a:off x="2581275" y="5952866"/>
            <a:ext cx="857250" cy="3429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102"/>
          <p:cNvSpPr>
            <a:spLocks noChangeAspect="1"/>
          </p:cNvSpPr>
          <p:nvPr/>
        </p:nvSpPr>
        <p:spPr bwMode="black">
          <a:xfrm flipV="1">
            <a:off x="5687618" y="5917159"/>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4" name="Freeform 102"/>
          <p:cNvSpPr>
            <a:spLocks noChangeAspect="1"/>
          </p:cNvSpPr>
          <p:nvPr/>
        </p:nvSpPr>
        <p:spPr bwMode="black">
          <a:xfrm flipV="1">
            <a:off x="8504407" y="5927666"/>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4" name="Freeform 102"/>
          <p:cNvSpPr>
            <a:spLocks noChangeAspect="1"/>
          </p:cNvSpPr>
          <p:nvPr/>
        </p:nvSpPr>
        <p:spPr bwMode="black">
          <a:xfrm flipV="1">
            <a:off x="11507739" y="5927666"/>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7350742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0978199" cy="4156207"/>
          </a:xfrm>
        </p:spPr>
        <p:txBody>
          <a:bodyPr/>
          <a:lstStyle/>
          <a:p>
            <a:r>
              <a:rPr lang="en-US" dirty="0"/>
              <a:t>Cybersecurity</a:t>
            </a:r>
            <a:br>
              <a:rPr lang="en-US" dirty="0"/>
            </a:br>
            <a:r>
              <a:rPr lang="en-US" dirty="0"/>
              <a:t>… why does it matter?</a:t>
            </a:r>
          </a:p>
        </p:txBody>
      </p:sp>
    </p:spTree>
    <p:extLst>
      <p:ext uri="{BB962C8B-B14F-4D97-AF65-F5344CB8AC3E}">
        <p14:creationId xmlns:p14="http://schemas.microsoft.com/office/powerpoint/2010/main" val="23778025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The story of </a:t>
            </a:r>
            <a:r>
              <a:rPr lang="en-US" sz="4800"/>
              <a:t>a 20-year-old Ukrainian hacker</a:t>
            </a:r>
            <a:endParaRPr lang="en-US" sz="4800" dirty="0"/>
          </a:p>
        </p:txBody>
      </p:sp>
      <p:grpSp>
        <p:nvGrpSpPr>
          <p:cNvPr id="14" name="Group 13"/>
          <p:cNvGrpSpPr/>
          <p:nvPr/>
        </p:nvGrpSpPr>
        <p:grpSpPr>
          <a:xfrm>
            <a:off x="593090" y="1278597"/>
            <a:ext cx="5140960" cy="2945355"/>
            <a:chOff x="593090" y="1278597"/>
            <a:chExt cx="5140960" cy="2945355"/>
          </a:xfrm>
        </p:grpSpPr>
        <p:grpSp>
          <p:nvGrpSpPr>
            <p:cNvPr id="12" name="Group 11"/>
            <p:cNvGrpSpPr/>
            <p:nvPr/>
          </p:nvGrpSpPr>
          <p:grpSpPr>
            <a:xfrm>
              <a:off x="1300846" y="1455876"/>
              <a:ext cx="3233558" cy="2590800"/>
              <a:chOff x="8283961" y="1513026"/>
              <a:chExt cx="3233558" cy="2590800"/>
            </a:xfrm>
          </p:grpSpPr>
          <p:sp>
            <p:nvSpPr>
              <p:cNvPr id="4" name="Rectangle 3"/>
              <p:cNvSpPr/>
              <p:nvPr/>
            </p:nvSpPr>
            <p:spPr bwMode="auto">
              <a:xfrm>
                <a:off x="8343900" y="1513026"/>
                <a:ext cx="3173619" cy="25908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http://upload.wikimedia.org/wikipedia/commons/f/f8/Europe_map_ukraine.png"/>
              <p:cNvPicPr>
                <a:picLocks noChangeAspect="1" noChangeArrowheads="1"/>
              </p:cNvPicPr>
              <p:nvPr/>
            </p:nvPicPr>
            <p:blipFill>
              <a:blip r:embed="rId3" cstate="print">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8283961" y="1513026"/>
                <a:ext cx="3233558" cy="25908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Moon 12"/>
            <p:cNvSpPr/>
            <p:nvPr/>
          </p:nvSpPr>
          <p:spPr bwMode="auto">
            <a:xfrm rot="10800000">
              <a:off x="2429966" y="1278597"/>
              <a:ext cx="3304084" cy="2945354"/>
            </a:xfrm>
            <a:prstGeom prst="moon">
              <a:avLst>
                <a:gd name="adj" fmla="val 342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Moon 15"/>
            <p:cNvSpPr/>
            <p:nvPr/>
          </p:nvSpPr>
          <p:spPr bwMode="auto">
            <a:xfrm>
              <a:off x="596759" y="1278599"/>
              <a:ext cx="2962326" cy="2945353"/>
            </a:xfrm>
            <a:prstGeom prst="moon">
              <a:avLst>
                <a:gd name="adj" fmla="val 2753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593090" y="1387752"/>
              <a:ext cx="1836876" cy="1836876"/>
              <a:chOff x="7061855" y="1455876"/>
              <a:chExt cx="1836876" cy="1836876"/>
            </a:xfrm>
          </p:grpSpPr>
          <p:sp>
            <p:nvSpPr>
              <p:cNvPr id="8" name="Oval 7"/>
              <p:cNvSpPr/>
              <p:nvPr/>
            </p:nvSpPr>
            <p:spPr bwMode="auto">
              <a:xfrm>
                <a:off x="7061855" y="1455876"/>
                <a:ext cx="1836876" cy="1836876"/>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7230924" y="1638300"/>
                <a:ext cx="1498738" cy="1498738"/>
              </a:xfrm>
              <a:prstGeom prst="ellipse">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7467600" y="1884501"/>
                <a:ext cx="1028700" cy="1047750"/>
              </a:xfrm>
              <a:prstGeom prst="rect">
                <a:avLst/>
              </a:prstGeom>
            </p:spPr>
          </p:pic>
        </p:grpSp>
      </p:grpSp>
      <p:pic>
        <p:nvPicPr>
          <p:cNvPr id="15" name="Picture 4" descr="http://www.clipartbest.com/cliparts/9i4/ejk/9i4ejkbRT.gif"/>
          <p:cNvPicPr>
            <a:picLocks noChangeAspect="1" noChangeArrowheads="1"/>
          </p:cNvPicPr>
          <p:nvPr/>
        </p:nvPicPr>
        <p:blipFill>
          <a:blip r:embed="rId5" cstate="print">
            <a:clrChange>
              <a:clrFrom>
                <a:srgbClr val="FFFFFF"/>
              </a:clrFrom>
              <a:clrTo>
                <a:srgbClr val="FFFFFF">
                  <a:alpha val="0"/>
                </a:srgbClr>
              </a:clrTo>
            </a:clrChange>
            <a:duotone>
              <a:prstClr val="black"/>
              <a:srgbClr val="DDDDDD">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88447" y="4223952"/>
            <a:ext cx="2003183" cy="1254402"/>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bwMode="auto">
          <a:xfrm>
            <a:off x="10725150" y="4579774"/>
            <a:ext cx="247650" cy="2476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c 19"/>
          <p:cNvSpPr/>
          <p:nvPr/>
        </p:nvSpPr>
        <p:spPr>
          <a:xfrm rot="593477">
            <a:off x="2473371" y="3054294"/>
            <a:ext cx="8598805" cy="2904024"/>
          </a:xfrm>
          <a:prstGeom prst="arc">
            <a:avLst>
              <a:gd name="adj1" fmla="val 11338657"/>
              <a:gd name="adj2" fmla="val 21200221"/>
            </a:avLst>
          </a:prstGeom>
          <a:ln w="5715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6653049" y="1469492"/>
            <a:ext cx="4851736" cy="9602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a:solidFill>
                  <a:schemeClr val="bg1">
                    <a:lumMod val="50000"/>
                  </a:schemeClr>
                </a:solidFill>
              </a:defRPr>
            </a:lvl1pPr>
          </a:lstStyle>
          <a:p>
            <a:pPr algn="r"/>
            <a:r>
              <a:rPr lang="en-US" sz="2400" dirty="0" err="1">
                <a:solidFill>
                  <a:schemeClr val="tx2"/>
                </a:solidFill>
              </a:rPr>
              <a:t>Maksym</a:t>
            </a:r>
            <a:r>
              <a:rPr lang="en-US" sz="2400" dirty="0">
                <a:solidFill>
                  <a:schemeClr val="tx2"/>
                </a:solidFill>
              </a:rPr>
              <a:t> Igor Popov </a:t>
            </a:r>
            <a:r>
              <a:rPr lang="en-US" sz="2400" dirty="0"/>
              <a:t>started as a </a:t>
            </a:r>
            <a:r>
              <a:rPr lang="en-US" sz="2400" dirty="0">
                <a:solidFill>
                  <a:schemeClr val="tx2"/>
                </a:solidFill>
              </a:rPr>
              <a:t>black hat</a:t>
            </a:r>
            <a:r>
              <a:rPr lang="en-US" sz="2400" dirty="0"/>
              <a:t> in the Ukraine</a:t>
            </a:r>
          </a:p>
        </p:txBody>
      </p:sp>
      <p:sp>
        <p:nvSpPr>
          <p:cNvPr id="24" name="TextBox 23"/>
          <p:cNvSpPr txBox="1"/>
          <p:nvPr/>
        </p:nvSpPr>
        <p:spPr>
          <a:xfrm>
            <a:off x="536703" y="4586669"/>
            <a:ext cx="764968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50000"/>
                  </a:schemeClr>
                </a:solidFill>
              </a:rPr>
              <a:t>In 2001, his journey to joining the </a:t>
            </a:r>
            <a:r>
              <a:rPr lang="en-US" sz="2400" dirty="0">
                <a:solidFill>
                  <a:schemeClr val="tx2"/>
                </a:solidFill>
              </a:rPr>
              <a:t>‘good side’</a:t>
            </a:r>
            <a:r>
              <a:rPr lang="en-US" sz="2400" dirty="0">
                <a:solidFill>
                  <a:schemeClr val="bg1">
                    <a:lumMod val="50000"/>
                  </a:schemeClr>
                </a:solidFill>
              </a:rPr>
              <a:t> and become a </a:t>
            </a:r>
            <a:r>
              <a:rPr lang="en-US" sz="2400" dirty="0">
                <a:solidFill>
                  <a:schemeClr val="tx2"/>
                </a:solidFill>
              </a:rPr>
              <a:t>white hat </a:t>
            </a:r>
            <a:r>
              <a:rPr lang="en-US" sz="2400" dirty="0">
                <a:solidFill>
                  <a:schemeClr val="bg1">
                    <a:lumMod val="50000"/>
                  </a:schemeClr>
                </a:solidFill>
              </a:rPr>
              <a:t>led him to the United States</a:t>
            </a:r>
          </a:p>
        </p:txBody>
      </p:sp>
      <p:sp>
        <p:nvSpPr>
          <p:cNvPr id="21" name="Rectangle 20"/>
          <p:cNvSpPr/>
          <p:nvPr/>
        </p:nvSpPr>
        <p:spPr bwMode="auto">
          <a:xfrm>
            <a:off x="593089" y="5774661"/>
            <a:ext cx="10895929" cy="6610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…but </a:t>
            </a:r>
            <a:r>
              <a:rPr lang="en-US" sz="2400" b="1" dirty="0">
                <a:gradFill>
                  <a:gsLst>
                    <a:gs pos="0">
                      <a:srgbClr val="FFFFFF"/>
                    </a:gs>
                    <a:gs pos="100000">
                      <a:srgbClr val="FFFFFF"/>
                    </a:gs>
                  </a:gsLst>
                  <a:lin ang="5400000" scaled="0"/>
                </a:gradFill>
                <a:ea typeface="Segoe UI" pitchFamily="34" charset="0"/>
                <a:cs typeface="Segoe UI" pitchFamily="34" charset="0"/>
              </a:rPr>
              <a:t>the story didn’t play out the </a:t>
            </a:r>
            <a:r>
              <a:rPr lang="en-US" sz="2400" b="1">
                <a:gradFill>
                  <a:gsLst>
                    <a:gs pos="0">
                      <a:srgbClr val="FFFFFF"/>
                    </a:gs>
                    <a:gs pos="100000">
                      <a:srgbClr val="FFFFFF"/>
                    </a:gs>
                  </a:gsLst>
                  <a:lin ang="5400000" scaled="0"/>
                </a:gradFill>
                <a:ea typeface="Segoe UI" pitchFamily="34" charset="0"/>
                <a:cs typeface="Segoe UI" pitchFamily="34" charset="0"/>
              </a:rPr>
              <a:t>way he expected </a:t>
            </a:r>
            <a:r>
              <a:rPr lang="en-US" sz="2400" b="1" dirty="0">
                <a:gradFill>
                  <a:gsLst>
                    <a:gs pos="0">
                      <a:srgbClr val="FFFFFF"/>
                    </a:gs>
                    <a:gs pos="100000">
                      <a:srgbClr val="FFFFFF"/>
                    </a:gs>
                  </a:gsLst>
                  <a:lin ang="5400000" scaled="0"/>
                </a:gradFill>
                <a:ea typeface="Segoe UI" pitchFamily="34" charset="0"/>
                <a:cs typeface="Segoe UI" pitchFamily="34" charset="0"/>
              </a:rPr>
              <a:t>it to.</a:t>
            </a:r>
          </a:p>
        </p:txBody>
      </p:sp>
    </p:spTree>
    <p:extLst>
      <p:ext uri="{BB962C8B-B14F-4D97-AF65-F5344CB8AC3E}">
        <p14:creationId xmlns:p14="http://schemas.microsoft.com/office/powerpoint/2010/main" val="993608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3"/>
          <p:cNvPicPr preferRelativeResize="0">
            <a:picLocks/>
          </p:cNvPicPr>
          <p:nvPr/>
        </p:nvPicPr>
        <p:blipFill rotWithShape="1">
          <a:blip r:embed="rId3">
            <a:extLst>
              <a:ext uri="{28A0092B-C50C-407E-A947-70E740481C1C}">
                <a14:useLocalDpi xmlns:a14="http://schemas.microsoft.com/office/drawing/2010/main" val="0"/>
              </a:ext>
            </a:extLst>
          </a:blip>
          <a:srcRect r="15155"/>
          <a:stretch/>
        </p:blipFill>
        <p:spPr>
          <a:xfrm>
            <a:off x="0" y="0"/>
            <a:ext cx="12192000" cy="8648700"/>
          </a:xfrm>
          <a:prstGeom prst="rect">
            <a:avLst/>
          </a:prstGeom>
          <a:ln>
            <a:solidFill>
              <a:schemeClr val="accent2"/>
            </a:solidFill>
          </a:ln>
          <a:effectLst>
            <a:softEdge rad="25400"/>
          </a:effectLst>
        </p:spPr>
      </p:pic>
      <p:sp>
        <p:nvSpPr>
          <p:cNvPr id="4" name="Rectangle 3"/>
          <p:cNvSpPr/>
          <p:nvPr/>
        </p:nvSpPr>
        <p:spPr bwMode="auto">
          <a:xfrm>
            <a:off x="0" y="1478687"/>
            <a:ext cx="5143500"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Let me introduce you to Sarah, </a:t>
            </a:r>
            <a:r>
              <a:rPr lang="en-US" sz="3600">
                <a:gradFill>
                  <a:gsLst>
                    <a:gs pos="0">
                      <a:srgbClr val="FFFFFF"/>
                    </a:gs>
                    <a:gs pos="100000">
                      <a:srgbClr val="FFFFFF"/>
                    </a:gs>
                  </a:gsLst>
                  <a:lin ang="5400000" scaled="0"/>
                </a:gradFill>
                <a:ea typeface="Segoe UI" pitchFamily="34" charset="0"/>
                <a:cs typeface="Segoe UI" pitchFamily="34" charset="0"/>
              </a:rPr>
              <a:t>a </a:t>
            </a:r>
            <a:r>
              <a:rPr lang="en-US" sz="3600" dirty="0">
                <a:gradFill>
                  <a:gsLst>
                    <a:gs pos="0">
                      <a:srgbClr val="FFFFFF"/>
                    </a:gs>
                    <a:gs pos="100000">
                      <a:srgbClr val="FFFFFF"/>
                    </a:gs>
                  </a:gsLst>
                  <a:lin ang="5400000" scaled="0"/>
                </a:gradFill>
                <a:ea typeface="Segoe UI" pitchFamily="34" charset="0"/>
                <a:cs typeface="Segoe UI" pitchFamily="34" charset="0"/>
              </a:rPr>
              <a:t>3</a:t>
            </a:r>
            <a:r>
              <a:rPr lang="en-US" sz="3600" baseline="30000" dirty="0">
                <a:gradFill>
                  <a:gsLst>
                    <a:gs pos="0">
                      <a:srgbClr val="FFFFFF"/>
                    </a:gs>
                    <a:gs pos="100000">
                      <a:srgbClr val="FFFFFF"/>
                    </a:gs>
                  </a:gsLst>
                  <a:lin ang="5400000" scaled="0"/>
                </a:gradFill>
                <a:ea typeface="Segoe UI" pitchFamily="34" charset="0"/>
                <a:cs typeface="Segoe UI" pitchFamily="34" charset="0"/>
              </a:rPr>
              <a:t>rd</a:t>
            </a:r>
            <a:r>
              <a:rPr lang="en-US" sz="3600">
                <a:gradFill>
                  <a:gsLst>
                    <a:gs pos="0">
                      <a:srgbClr val="FFFFFF"/>
                    </a:gs>
                    <a:gs pos="100000">
                      <a:srgbClr val="FFFFFF"/>
                    </a:gs>
                  </a:gsLst>
                  <a:lin ang="5400000" scaled="0"/>
                </a:gradFill>
                <a:ea typeface="Segoe UI" pitchFamily="34" charset="0"/>
                <a:cs typeface="Segoe UI" pitchFamily="34" charset="0"/>
              </a:rPr>
              <a:t> year university student.</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39817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0" y="267209"/>
            <a:ext cx="11655840" cy="899665"/>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The Value of a </a:t>
            </a:r>
            <a:r>
              <a:rPr lang="en-US" sz="4800"/>
              <a:t>Hacked Device</a:t>
            </a:r>
            <a:endParaRPr lang="en-US" sz="4800" dirty="0">
              <a:solidFill>
                <a:schemeClr val="tx2"/>
              </a:solidFill>
            </a:endParaRPr>
          </a:p>
        </p:txBody>
      </p:sp>
      <p:sp>
        <p:nvSpPr>
          <p:cNvPr id="6" name="Freeform 5"/>
          <p:cNvSpPr>
            <a:spLocks noChangeAspect="1"/>
          </p:cNvSpPr>
          <p:nvPr/>
        </p:nvSpPr>
        <p:spPr bwMode="black">
          <a:xfrm>
            <a:off x="5279967" y="3214820"/>
            <a:ext cx="1634386" cy="1580369"/>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69340" y="1490335"/>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78790" y="2855348"/>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78790" y="4220361"/>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9339" y="5585374"/>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555740" y="1490334"/>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317740" y="2855347"/>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317740" y="4220360"/>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55739" y="5585373"/>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1069339" y="1490334"/>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 Server</a:t>
            </a:r>
            <a:endParaRPr lang="en-US" dirty="0">
              <a:gradFill>
                <a:gsLst>
                  <a:gs pos="2917">
                    <a:schemeClr val="tx1"/>
                  </a:gs>
                  <a:gs pos="30000">
                    <a:schemeClr val="tx1"/>
                  </a:gs>
                </a:gsLst>
                <a:lin ang="5400000" scaled="0"/>
              </a:gradFill>
            </a:endParaRPr>
          </a:p>
        </p:txBody>
      </p:sp>
      <p:sp>
        <p:nvSpPr>
          <p:cNvPr id="18" name="TextBox 17"/>
          <p:cNvSpPr txBox="1"/>
          <p:nvPr/>
        </p:nvSpPr>
        <p:spPr>
          <a:xfrm>
            <a:off x="478790" y="2859153"/>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Email Attacks</a:t>
            </a:r>
            <a:endParaRPr lang="en-US" dirty="0">
              <a:gradFill>
                <a:gsLst>
                  <a:gs pos="2917">
                    <a:schemeClr val="tx1"/>
                  </a:gs>
                  <a:gs pos="30000">
                    <a:schemeClr val="tx1"/>
                  </a:gs>
                </a:gsLst>
                <a:lin ang="5400000" scaled="0"/>
              </a:gradFill>
            </a:endParaRPr>
          </a:p>
        </p:txBody>
      </p:sp>
      <p:sp>
        <p:nvSpPr>
          <p:cNvPr id="19" name="TextBox 18"/>
          <p:cNvSpPr txBox="1"/>
          <p:nvPr/>
        </p:nvSpPr>
        <p:spPr>
          <a:xfrm>
            <a:off x="478789" y="4223645"/>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Virtual Goods</a:t>
            </a:r>
            <a:endParaRPr lang="en-US" dirty="0">
              <a:gradFill>
                <a:gsLst>
                  <a:gs pos="2917">
                    <a:schemeClr val="tx1"/>
                  </a:gs>
                  <a:gs pos="30000">
                    <a:schemeClr val="tx1"/>
                  </a:gs>
                </a:gsLst>
                <a:lin ang="5400000" scaled="0"/>
              </a:gradFill>
            </a:endParaRPr>
          </a:p>
        </p:txBody>
      </p:sp>
      <p:sp>
        <p:nvSpPr>
          <p:cNvPr id="20" name="TextBox 19"/>
          <p:cNvSpPr txBox="1"/>
          <p:nvPr/>
        </p:nvSpPr>
        <p:spPr>
          <a:xfrm>
            <a:off x="1069338" y="5587249"/>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Reputation Hijacking</a:t>
            </a:r>
            <a:endParaRPr lang="en-US" dirty="0">
              <a:gradFill>
                <a:gsLst>
                  <a:gs pos="2917">
                    <a:schemeClr val="tx1"/>
                  </a:gs>
                  <a:gs pos="30000">
                    <a:schemeClr val="tx1"/>
                  </a:gs>
                </a:gsLst>
                <a:lin ang="5400000" scaled="0"/>
              </a:gradFill>
            </a:endParaRPr>
          </a:p>
        </p:txBody>
      </p:sp>
      <p:sp>
        <p:nvSpPr>
          <p:cNvPr id="21" name="TextBox 20"/>
          <p:cNvSpPr txBox="1"/>
          <p:nvPr/>
        </p:nvSpPr>
        <p:spPr>
          <a:xfrm>
            <a:off x="6555739" y="1490334"/>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Bot Activity</a:t>
            </a:r>
            <a:endParaRPr lang="en-US" dirty="0">
              <a:gradFill>
                <a:gsLst>
                  <a:gs pos="2917">
                    <a:schemeClr val="tx1"/>
                  </a:gs>
                  <a:gs pos="30000">
                    <a:schemeClr val="tx1"/>
                  </a:gs>
                </a:gsLst>
                <a:lin ang="5400000" scaled="0"/>
              </a:gradFill>
            </a:endParaRPr>
          </a:p>
        </p:txBody>
      </p:sp>
      <p:sp>
        <p:nvSpPr>
          <p:cNvPr id="22" name="TextBox 21"/>
          <p:cNvSpPr txBox="1"/>
          <p:nvPr/>
        </p:nvSpPr>
        <p:spPr>
          <a:xfrm>
            <a:off x="7317739" y="2859153"/>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Account Credentials</a:t>
            </a:r>
            <a:endParaRPr lang="en-US" dirty="0">
              <a:gradFill>
                <a:gsLst>
                  <a:gs pos="2917">
                    <a:schemeClr val="tx1"/>
                  </a:gs>
                  <a:gs pos="30000">
                    <a:schemeClr val="tx1"/>
                  </a:gs>
                </a:gsLst>
                <a:lin ang="5400000" scaled="0"/>
              </a:gradFill>
            </a:endParaRPr>
          </a:p>
        </p:txBody>
      </p:sp>
      <p:sp>
        <p:nvSpPr>
          <p:cNvPr id="23" name="TextBox 22"/>
          <p:cNvSpPr txBox="1"/>
          <p:nvPr/>
        </p:nvSpPr>
        <p:spPr>
          <a:xfrm>
            <a:off x="7317740" y="4223645"/>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Financial Credentials</a:t>
            </a:r>
            <a:endParaRPr lang="en-US" dirty="0">
              <a:gradFill>
                <a:gsLst>
                  <a:gs pos="2917">
                    <a:schemeClr val="tx1"/>
                  </a:gs>
                  <a:gs pos="30000">
                    <a:schemeClr val="tx1"/>
                  </a:gs>
                </a:gsLst>
                <a:lin ang="5400000" scaled="0"/>
              </a:gradFill>
            </a:endParaRPr>
          </a:p>
        </p:txBody>
      </p:sp>
      <p:sp>
        <p:nvSpPr>
          <p:cNvPr id="24" name="TextBox 23"/>
          <p:cNvSpPr txBox="1"/>
          <p:nvPr/>
        </p:nvSpPr>
        <p:spPr>
          <a:xfrm>
            <a:off x="6555739" y="5587249"/>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Hostage Accounts</a:t>
            </a:r>
            <a:endParaRPr lang="en-US" dirty="0">
              <a:gradFill>
                <a:gsLst>
                  <a:gs pos="2917">
                    <a:schemeClr val="tx1"/>
                  </a:gs>
                  <a:gs pos="30000">
                    <a:schemeClr val="tx1"/>
                  </a:gs>
                </a:gsLst>
                <a:lin ang="5400000" scaled="0"/>
              </a:gradFill>
            </a:endParaRPr>
          </a:p>
        </p:txBody>
      </p:sp>
      <p:sp>
        <p:nvSpPr>
          <p:cNvPr id="26" name="Rectangle 3"/>
          <p:cNvSpPr/>
          <p:nvPr/>
        </p:nvSpPr>
        <p:spPr bwMode="auto">
          <a:xfrm>
            <a:off x="1069338" y="1735016"/>
            <a:ext cx="4436111"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Phishing</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Malware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Warez</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Spam Site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27" name="Rectangle 6"/>
          <p:cNvSpPr/>
          <p:nvPr/>
        </p:nvSpPr>
        <p:spPr bwMode="auto">
          <a:xfrm>
            <a:off x="478789" y="3149463"/>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Webmail Spam</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Harvest email contacts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Corporate email</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cxnSp>
        <p:nvCxnSpPr>
          <p:cNvPr id="29" name="Straight Connector 28"/>
          <p:cNvCxnSpPr>
            <a:stCxn id="2" idx="3"/>
          </p:cNvCxnSpPr>
          <p:nvPr/>
        </p:nvCxnSpPr>
        <p:spPr>
          <a:xfrm>
            <a:off x="5505450" y="2065164"/>
            <a:ext cx="361950" cy="1149656"/>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14900" y="3435996"/>
            <a:ext cx="403387" cy="139585"/>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3"/>
            <a:endCxn id="6" idx="36"/>
          </p:cNvCxnSpPr>
          <p:nvPr/>
        </p:nvCxnSpPr>
        <p:spPr>
          <a:xfrm flipV="1">
            <a:off x="4914900" y="4211200"/>
            <a:ext cx="483709" cy="583990"/>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3"/>
          </p:cNvCxnSpPr>
          <p:nvPr/>
        </p:nvCxnSpPr>
        <p:spPr>
          <a:xfrm flipV="1">
            <a:off x="5505449" y="4795189"/>
            <a:ext cx="361951" cy="13650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1"/>
          </p:cNvCxnSpPr>
          <p:nvPr/>
        </p:nvCxnSpPr>
        <p:spPr>
          <a:xfrm flipH="1">
            <a:off x="6212842" y="2065163"/>
            <a:ext cx="342898" cy="113060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849810" y="3416946"/>
            <a:ext cx="467928" cy="139585"/>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6756637" y="4192150"/>
            <a:ext cx="561101" cy="583990"/>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7" idx="1"/>
          </p:cNvCxnSpPr>
          <p:nvPr/>
        </p:nvCxnSpPr>
        <p:spPr>
          <a:xfrm flipH="1" flipV="1">
            <a:off x="6212841" y="4776140"/>
            <a:ext cx="342898" cy="1384062"/>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6"/>
          <p:cNvSpPr/>
          <p:nvPr/>
        </p:nvSpPr>
        <p:spPr bwMode="auto">
          <a:xfrm>
            <a:off x="517924" y="4545461"/>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Online gaming characters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Operating system license key</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3" name="Rectangle 6"/>
          <p:cNvSpPr/>
          <p:nvPr/>
        </p:nvSpPr>
        <p:spPr bwMode="auto">
          <a:xfrm>
            <a:off x="1026102" y="5932519"/>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Facebook</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Google +</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LinkedIn</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4" name="Rectangle 6"/>
          <p:cNvSpPr/>
          <p:nvPr/>
        </p:nvSpPr>
        <p:spPr bwMode="auto">
          <a:xfrm>
            <a:off x="6578799" y="1807316"/>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Anonymization Proxy</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Click fraud zombie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DDoS Extortion zombie</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6" name="Rectangle 6"/>
          <p:cNvSpPr/>
          <p:nvPr/>
        </p:nvSpPr>
        <p:spPr bwMode="auto">
          <a:xfrm>
            <a:off x="7437243" y="3119964"/>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Skype credentials</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Website FTP credentials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eBay auctions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7" name="Rectangle 6"/>
          <p:cNvSpPr/>
          <p:nvPr/>
        </p:nvSpPr>
        <p:spPr bwMode="auto">
          <a:xfrm>
            <a:off x="7437243" y="4482177"/>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Bank account</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Stock trading</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401K/investments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8" name="Rectangle 6"/>
          <p:cNvSpPr/>
          <p:nvPr/>
        </p:nvSpPr>
        <p:spPr bwMode="auto">
          <a:xfrm>
            <a:off x="6740738" y="5879529"/>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Ransomware</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Webcam image extortion</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Fake antivirus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43" name="Rectangle 42"/>
          <p:cNvSpPr/>
          <p:nvPr/>
        </p:nvSpPr>
        <p:spPr bwMode="auto">
          <a:xfrm>
            <a:off x="269239" y="802991"/>
            <a:ext cx="12000733"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Once a network is penetrated, hackers find value across many areas, incl. financial and nonfinancial</a:t>
            </a: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6122937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0.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1.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2.xml><?xml version="1.0" encoding="utf-8"?>
<a:theme xmlns:a="http://schemas.openxmlformats.org/drawingml/2006/main" name="3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3.xml><?xml version="1.0" encoding="utf-8"?>
<a:theme xmlns:a="http://schemas.openxmlformats.org/drawingml/2006/main" name="4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FY14 MIE Presentation Template_External_16x9">
  <a:themeElements>
    <a:clrScheme name="Custom 2">
      <a:dk1>
        <a:srgbClr val="505050"/>
      </a:dk1>
      <a:lt1>
        <a:sysClr val="window" lastClr="FFFFFF"/>
      </a:lt1>
      <a:dk2>
        <a:srgbClr val="002050"/>
      </a:dk2>
      <a:lt2>
        <a:srgbClr val="002050"/>
      </a:lt2>
      <a:accent1>
        <a:srgbClr val="6DC2E9"/>
      </a:accent1>
      <a:accent2>
        <a:srgbClr val="0072C6"/>
      </a:accent2>
      <a:accent3>
        <a:srgbClr val="00188F"/>
      </a:accent3>
      <a:accent4>
        <a:srgbClr val="00BCF2"/>
      </a:accent4>
      <a:accent5>
        <a:srgbClr val="008272"/>
      </a:accent5>
      <a:accent6>
        <a:srgbClr val="B4009E"/>
      </a:accent6>
      <a:hlink>
        <a:srgbClr val="008272"/>
      </a:hlink>
      <a:folHlink>
        <a:srgbClr val="00615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sz="1800" dirty="0"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rtlCol="0" anchor="t">
        <a:noAutofit/>
      </a:bodyPr>
      <a:lstStyle>
        <a:defPPr marL="171450" indent="-171450">
          <a:buClr>
            <a:schemeClr val="accent4"/>
          </a:buClr>
          <a:buFont typeface="Wingdings" pitchFamily="2" charset="2"/>
          <a:buChar char="§"/>
          <a:defRPr sz="1600" dirty="0" smtClean="0">
            <a:solidFill>
              <a:schemeClr val="bg1"/>
            </a:soli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9DA321C1-E3F7-4A0A-B047-7DEBBE4616E1}" vid="{670B08E6-C729-4560-8C57-A173FDEC3E88}"/>
    </a:ext>
  </a:extLst>
</a:theme>
</file>

<file path=ppt/theme/theme4.xml><?xml version="1.0" encoding="utf-8"?>
<a:theme xmlns:a="http://schemas.openxmlformats.org/drawingml/2006/main" name="1_FY14 MIE Presentation Template_External_16x9">
  <a:themeElements>
    <a:clrScheme name="Custom 2">
      <a:dk1>
        <a:srgbClr val="505050"/>
      </a:dk1>
      <a:lt1>
        <a:sysClr val="window" lastClr="FFFFFF"/>
      </a:lt1>
      <a:dk2>
        <a:srgbClr val="002050"/>
      </a:dk2>
      <a:lt2>
        <a:srgbClr val="002050"/>
      </a:lt2>
      <a:accent1>
        <a:srgbClr val="6DC2E9"/>
      </a:accent1>
      <a:accent2>
        <a:srgbClr val="0072C6"/>
      </a:accent2>
      <a:accent3>
        <a:srgbClr val="00188F"/>
      </a:accent3>
      <a:accent4>
        <a:srgbClr val="00BCF2"/>
      </a:accent4>
      <a:accent5>
        <a:srgbClr val="008272"/>
      </a:accent5>
      <a:accent6>
        <a:srgbClr val="B4009E"/>
      </a:accent6>
      <a:hlink>
        <a:srgbClr val="008272"/>
      </a:hlink>
      <a:folHlink>
        <a:srgbClr val="00615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sz="1800" dirty="0"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rtlCol="0" anchor="t">
        <a:noAutofit/>
      </a:bodyPr>
      <a:lstStyle>
        <a:defPPr marL="171450" indent="-171450">
          <a:buClr>
            <a:schemeClr val="accent4"/>
          </a:buClr>
          <a:buFont typeface="Wingdings" pitchFamily="2" charset="2"/>
          <a:buChar char="§"/>
          <a:defRPr sz="1600" dirty="0" smtClean="0">
            <a:solidFill>
              <a:schemeClr val="bg1"/>
            </a:soli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9DA321C1-E3F7-4A0A-B047-7DEBBE4616E1}" vid="{670B08E6-C729-4560-8C57-A173FDEC3E88}"/>
    </a:ext>
  </a:extLst>
</a:theme>
</file>

<file path=ppt/theme/theme5.xml><?xml version="1.0" encoding="utf-8"?>
<a:theme xmlns:a="http://schemas.openxmlformats.org/drawingml/2006/main" name="TrustedCloud_White_Blue_Accent_16x9">
  <a:themeElements>
    <a:clrScheme name="Custom 38">
      <a:dk1>
        <a:srgbClr val="505050"/>
      </a:dk1>
      <a:lt1>
        <a:srgbClr val="FFFFFF"/>
      </a:lt1>
      <a:dk2>
        <a:srgbClr val="0072C6"/>
      </a:dk2>
      <a:lt2>
        <a:srgbClr val="00BCF2"/>
      </a:lt2>
      <a:accent1>
        <a:srgbClr val="002050"/>
      </a:accent1>
      <a:accent2>
        <a:srgbClr val="B4009E"/>
      </a:accent2>
      <a:accent3>
        <a:srgbClr val="0072C6"/>
      </a:accent3>
      <a:accent4>
        <a:srgbClr val="549901"/>
      </a:accent4>
      <a:accent5>
        <a:srgbClr val="7FBA00"/>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spPr>
      <a:bodyPr wrap="square" rtlCol="0" anchor="ctr">
        <a:noAutofit/>
      </a:bodyPr>
      <a:lstStyle>
        <a:defPPr algn="l">
          <a:defRPr sz="2000" dirty="0">
            <a:solidFill>
              <a:srgbClr val="FFFFFF"/>
            </a:solidFill>
            <a:cs typeface="Segoe UI Ligh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6.xml><?xml version="1.0" encoding="utf-8"?>
<a:theme xmlns:a="http://schemas.openxmlformats.org/drawingml/2006/main" name="1_TrustedCloud_White_Blue_Accent_16x9">
  <a:themeElements>
    <a:clrScheme name="Custom 38">
      <a:dk1>
        <a:srgbClr val="505050"/>
      </a:dk1>
      <a:lt1>
        <a:srgbClr val="FFFFFF"/>
      </a:lt1>
      <a:dk2>
        <a:srgbClr val="0072C6"/>
      </a:dk2>
      <a:lt2>
        <a:srgbClr val="00BCF2"/>
      </a:lt2>
      <a:accent1>
        <a:srgbClr val="002050"/>
      </a:accent1>
      <a:accent2>
        <a:srgbClr val="B4009E"/>
      </a:accent2>
      <a:accent3>
        <a:srgbClr val="0072C6"/>
      </a:accent3>
      <a:accent4>
        <a:srgbClr val="549901"/>
      </a:accent4>
      <a:accent5>
        <a:srgbClr val="7FBA00"/>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spPr>
      <a:bodyPr wrap="square" rtlCol="0" anchor="ctr">
        <a:noAutofit/>
      </a:bodyPr>
      <a:lstStyle>
        <a:defPPr algn="l">
          <a:defRPr sz="2000" dirty="0">
            <a:solidFill>
              <a:srgbClr val="FFFFFF"/>
            </a:solidFill>
            <a:cs typeface="Segoe UI Ligh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pc="http://schemas.microsoft.com/office/infopath/2007/PartnerControls" xmlns:xsi="http://www.w3.org/2001/XMLSchema-instance">
  <documentManagement>
    <DocumentDescription xmlns="77e7649f-490d-4128-a15a-ad45f7759f3a" xsi:nil="true"/>
    <_dlc_DocId xmlns="77e7649f-490d-4128-a15a-ad45f7759f3a">KEYNCH3HC7X7-65-38537</_dlc_DocId>
    <TaxKeywordTaxHTField xmlns="77e7649f-490d-4128-a15a-ad45f7759f3a">
      <Terms xmlns="http://schemas.microsoft.com/office/infopath/2007/PartnerControls"/>
    </TaxKeywordTaxHTField>
    <TaxCatchAll xmlns="77e7649f-490d-4128-a15a-ad45f7759f3a">
      <Value>14</Value>
      <Value>15</Value>
    </TaxCatchAll>
    <_dlc_DocIdUrl xmlns="77e7649f-490d-4128-a15a-ad45f7759f3a">
      <Url>https://logic20201.sharepoint.com/Accounts/Microsoft/_layouts/15/DocIdRedir.aspx?ID=KEYNCH3HC7X7-65-38537</Url>
      <Description>KEYNCH3HC7X7-65-38537</Description>
    </_dlc_DocIdUrl>
    <k6941d57f78d455f8ff337c7b8f1aea5 xmlns="77e7649f-490d-4128-a15a-ad45f7759f3a">
      <Terms xmlns="http://schemas.microsoft.com/office/infopath/2007/PartnerControls">
        <TermInfo xmlns="http://schemas.microsoft.com/office/infopath/2007/PartnerControls">
          <TermName xmlns="http://schemas.microsoft.com/office/infopath/2007/PartnerControls">Microsoft</TermName>
          <TermId xmlns="http://schemas.microsoft.com/office/infopath/2007/PartnerControls">d841e977-0b57-4f5c-bd13-db9e556048b6</TermId>
        </TermInfo>
      </Terms>
    </k6941d57f78d455f8ff337c7b8f1aea5>
    <kc22efc0c7794b6ebc38ead8a07c4da7 xmlns="77e7649f-490d-4128-a15a-ad45f7759f3a">
      <Terms xmlns="http://schemas.microsoft.com/office/infopath/2007/PartnerControls"/>
    </kc22efc0c7794b6ebc38ead8a07c4da7>
    <d7a82e4dbf1f407194c754ec70acf2f2 xmlns="77e7649f-490d-4128-a15a-ad45f7759f3a">
      <Terms xmlns="http://schemas.microsoft.com/office/infopath/2007/PartnerControls"/>
    </d7a82e4dbf1f407194c754ec70acf2f2>
    <j798add890ff4429b8eb7b59e7aec171 xmlns="77e7649f-490d-4128-a15a-ad45f7759f3a">
      <Terms xmlns="http://schemas.microsoft.com/office/infopath/2007/PartnerControls"/>
    </j798add890ff4429b8eb7b59e7aec171>
    <od05fc1945b74625b019de7bf4070df8 xmlns="77e7649f-490d-4128-a15a-ad45f7759f3a">
      <Terms xmlns="http://schemas.microsoft.com/office/infopath/2007/PartnerControls">
        <TermInfo xmlns="http://schemas.microsoft.com/office/infopath/2007/PartnerControls">
          <TermName xmlns="http://schemas.microsoft.com/office/infopath/2007/PartnerControls">Document</TermName>
          <TermId xmlns="http://schemas.microsoft.com/office/infopath/2007/PartnerControls">64c15061-4ecf-4866-9082-c78643db035d</TermId>
        </TermInfo>
      </Terms>
    </od05fc1945b74625b019de7bf4070df8>
    <SharedWithUsers xmlns="4291720b-d56c-4019-99f9-a851dacaee12">
      <UserInfo>
        <DisplayName>Kim Talley</DisplayName>
        <AccountId>472</AccountId>
        <AccountType/>
      </UserInfo>
    </SharedWithUsers>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1C4669CC7B29248BB41C6A5DCCF1B90" ma:contentTypeVersion="35" ma:contentTypeDescription="Create a new document." ma:contentTypeScope="" ma:versionID="9be23442824f389f500f3ad906504bb1">
  <xsd:schema xmlns:xsd="http://www.w3.org/2001/XMLSchema" xmlns:xs="http://www.w3.org/2001/XMLSchema" xmlns:p="http://schemas.microsoft.com/office/2006/metadata/properties" xmlns:ns2="77e7649f-490d-4128-a15a-ad45f7759f3a" xmlns:ns3="4291720b-d56c-4019-99f9-a851dacaee12" xmlns:ns4="4251db60-8659-4be7-a75f-d470c46b4dd4" targetNamespace="http://schemas.microsoft.com/office/2006/metadata/properties" ma:root="true" ma:fieldsID="ff16fcb305aace21ad4512e703649cdf" ns2:_="" ns3:_="" ns4:_="">
    <xsd:import namespace="77e7649f-490d-4128-a15a-ad45f7759f3a"/>
    <xsd:import namespace="4291720b-d56c-4019-99f9-a851dacaee12"/>
    <xsd:import namespace="4251db60-8659-4be7-a75f-d470c46b4dd4"/>
    <xsd:element name="properties">
      <xsd:complexType>
        <xsd:sequence>
          <xsd:element name="documentManagement">
            <xsd:complexType>
              <xsd:all>
                <xsd:element ref="ns2:DocumentDescription" minOccurs="0"/>
                <xsd:element ref="ns2:_dlc_DocId" minOccurs="0"/>
                <xsd:element ref="ns2:_dlc_DocIdUrl" minOccurs="0"/>
                <xsd:element ref="ns2:_dlc_DocIdPersistId" minOccurs="0"/>
                <xsd:element ref="ns2:TaxCatchAll" minOccurs="0"/>
                <xsd:element ref="ns2:TaxKeywordTaxHTField" minOccurs="0"/>
                <xsd:element ref="ns2:k6941d57f78d455f8ff337c7b8f1aea5" minOccurs="0"/>
                <xsd:element ref="ns2:j798add890ff4429b8eb7b59e7aec171" minOccurs="0"/>
                <xsd:element ref="ns2:od05fc1945b74625b019de7bf4070df8" minOccurs="0"/>
                <xsd:element ref="ns2:kc22efc0c7794b6ebc38ead8a07c4da7" minOccurs="0"/>
                <xsd:element ref="ns2:d7a82e4dbf1f407194c754ec70acf2f2" minOccurs="0"/>
                <xsd:element ref="ns3:SharedWithUsers" minOccurs="0"/>
                <xsd:element ref="ns4: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7649f-490d-4128-a15a-ad45f7759f3a" elementFormDefault="qualified">
    <xsd:import namespace="http://schemas.microsoft.com/office/2006/documentManagement/types"/>
    <xsd:import namespace="http://schemas.microsoft.com/office/infopath/2007/PartnerControls"/>
    <xsd:element name="DocumentDescription" ma:index="2" nillable="true" ma:displayName="Document Description" ma:internalName="DocumentDescription">
      <xsd:simpleType>
        <xsd:restriction base="dms:Note">
          <xsd:maxLength value="255"/>
        </xsd:restriction>
      </xsd:simpleType>
    </xsd:element>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element name="TaxCatchAll" ma:index="14" nillable="true" ma:displayName="Taxonomy Catch All Column" ma:description="" ma:hidden="true" ma:list="{61ecb560-3f53-41c2-9dca-2ea0ab4a1961}" ma:internalName="TaxCatchAll" ma:showField="CatchAllData" ma:web="77e7649f-490d-4128-a15a-ad45f7759f3a">
      <xsd:complexType>
        <xsd:complexContent>
          <xsd:extension base="dms:MultiChoiceLookup">
            <xsd:sequence>
              <xsd:element name="Value" type="dms:Lookup" maxOccurs="unbounded" minOccurs="0" nillable="true"/>
            </xsd:sequence>
          </xsd:extension>
        </xsd:complexContent>
      </xsd:complexType>
    </xsd:element>
    <xsd:element name="TaxKeywordTaxHTField" ma:index="15" nillable="true" ma:taxonomy="true" ma:internalName="TaxKeywordTaxHTField" ma:taxonomyFieldName="TaxKeyword" ma:displayName="Enterprise Keywords" ma:fieldId="{23f27201-bee3-471e-b2e7-b64fd8b7ca38}" ma:taxonomyMulti="true" ma:sspId="28c460cd-2ede-49fa-b66e-dc0e741a0448" ma:termSetId="00000000-0000-0000-0000-000000000000" ma:anchorId="00000000-0000-0000-0000-000000000000" ma:open="true" ma:isKeyword="true">
      <xsd:complexType>
        <xsd:sequence>
          <xsd:element ref="pc:Terms" minOccurs="0" maxOccurs="1"/>
        </xsd:sequence>
      </xsd:complexType>
    </xsd:element>
    <xsd:element name="k6941d57f78d455f8ff337c7b8f1aea5" ma:index="16" ma:taxonomy="true" ma:internalName="k6941d57f78d455f8ff337c7b8f1aea5" ma:taxonomyFieldName="Account" ma:displayName="Account" ma:readOnly="false" ma:default="15;#Microsoft|d841e977-0b57-4f5c-bd13-db9e556048b6" ma:fieldId="{46941d57-f78d-455f-8ff3-37c7b8f1aea5}" ma:sspId="28c460cd-2ede-49fa-b66e-dc0e741a0448" ma:termSetId="171fd0b3-25b2-4e62-a047-d83ce66d7755" ma:anchorId="00000000-0000-0000-0000-000000000000" ma:open="false" ma:isKeyword="false">
      <xsd:complexType>
        <xsd:sequence>
          <xsd:element ref="pc:Terms" minOccurs="0" maxOccurs="1"/>
        </xsd:sequence>
      </xsd:complexType>
    </xsd:element>
    <xsd:element name="j798add890ff4429b8eb7b59e7aec171" ma:index="17" nillable="true" ma:taxonomy="true" ma:internalName="j798add890ff4429b8eb7b59e7aec171" ma:taxonomyFieldName="Audience1" ma:displayName="Audience" ma:readOnly="false" ma:default="" ma:fieldId="{3798add8-90ff-4429-b8eb-7b59e7aec171}" ma:taxonomyMulti="true" ma:sspId="28c460cd-2ede-49fa-b66e-dc0e741a0448" ma:termSetId="853ac79b-0703-4eda-ba49-24f9f28497a3" ma:anchorId="00000000-0000-0000-0000-000000000000" ma:open="false" ma:isKeyword="false">
      <xsd:complexType>
        <xsd:sequence>
          <xsd:element ref="pc:Terms" minOccurs="0" maxOccurs="1"/>
        </xsd:sequence>
      </xsd:complexType>
    </xsd:element>
    <xsd:element name="od05fc1945b74625b019de7bf4070df8" ma:index="18" ma:taxonomy="true" ma:internalName="od05fc1945b74625b019de7bf4070df8" ma:taxonomyFieldName="ContentType1" ma:displayName="Content Type" ma:readOnly="false" ma:default="14;#Document|64c15061-4ecf-4866-9082-c78643db035d" ma:fieldId="{8d05fc19-45b7-4625-b019-de7bf4070df8}" ma:sspId="28c460cd-2ede-49fa-b66e-dc0e741a0448" ma:termSetId="c6c4b6c3-357a-4a13-8243-677c63c1eee5" ma:anchorId="00000000-0000-0000-0000-000000000000" ma:open="false" ma:isKeyword="false">
      <xsd:complexType>
        <xsd:sequence>
          <xsd:element ref="pc:Terms" minOccurs="0" maxOccurs="1"/>
        </xsd:sequence>
      </xsd:complexType>
    </xsd:element>
    <xsd:element name="kc22efc0c7794b6ebc38ead8a07c4da7" ma:index="19" nillable="true" ma:taxonomy="true" ma:internalName="kc22efc0c7794b6ebc38ead8a07c4da7" ma:taxonomyFieldName="Division" ma:displayName="Division" ma:default="" ma:fieldId="{4c22efc0-c779-4b6e-bc38-ead8a07c4da7}" ma:sspId="28c460cd-2ede-49fa-b66e-dc0e741a0448" ma:termSetId="52038897-d6fc-48f6-9d9a-e869894978cd" ma:anchorId="00000000-0000-0000-0000-000000000000" ma:open="false" ma:isKeyword="false">
      <xsd:complexType>
        <xsd:sequence>
          <xsd:element ref="pc:Terms" minOccurs="0" maxOccurs="1"/>
        </xsd:sequence>
      </xsd:complexType>
    </xsd:element>
    <xsd:element name="d7a82e4dbf1f407194c754ec70acf2f2" ma:index="20" nillable="true" ma:taxonomy="true" ma:internalName="d7a82e4dbf1f407194c754ec70acf2f2" ma:taxonomyFieldName="ItemTypeTag" ma:displayName="Item Type Tag" ma:default="" ma:fieldId="{d7a82e4d-bf1f-4071-94c7-54ec70acf2f2}" ma:sspId="28c460cd-2ede-49fa-b66e-dc0e741a0448" ma:termSetId="438ff5d9-9ef5-495a-93af-e7292ef38f78"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91720b-d56c-4019-99f9-a851dacaee12"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51db60-8659-4be7-a75f-d470c46b4dd4" elementFormDefault="qualified">
    <xsd:import namespace="http://schemas.microsoft.com/office/2006/documentManagement/types"/>
    <xsd:import namespace="http://schemas.microsoft.com/office/infopath/2007/PartnerControls"/>
    <xsd:element name="SharingHintHash" ma:index="26"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BEF8A5-A27D-48BC-84B3-0B85E18EF1CC}">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4291720b-d56c-4019-99f9-a851dacaee12"/>
    <ds:schemaRef ds:uri="http://purl.org/dc/terms/"/>
    <ds:schemaRef ds:uri="http://schemas.openxmlformats.org/package/2006/metadata/core-properties"/>
    <ds:schemaRef ds:uri="4251db60-8659-4be7-a75f-d470c46b4dd4"/>
    <ds:schemaRef ds:uri="77e7649f-490d-4128-a15a-ad45f7759f3a"/>
    <ds:schemaRef ds:uri="http://www.w3.org/XML/1998/namespace"/>
    <ds:schemaRef ds:uri="http://purl.org/dc/dcmitype/"/>
  </ds:schemaRefs>
</ds:datastoreItem>
</file>

<file path=customXml/itemProps2.xml><?xml version="1.0" encoding="utf-8"?>
<ds:datastoreItem xmlns:ds="http://schemas.openxmlformats.org/officeDocument/2006/customXml" ds:itemID="{F1D109AA-B63B-4FA9-9630-0A515D30AB51}">
  <ds:schemaRefs>
    <ds:schemaRef ds:uri="http://schemas.microsoft.com/sharepoint/events"/>
  </ds:schemaRefs>
</ds:datastoreItem>
</file>

<file path=customXml/itemProps3.xml><?xml version="1.0" encoding="utf-8"?>
<ds:datastoreItem xmlns:ds="http://schemas.openxmlformats.org/officeDocument/2006/customXml" ds:itemID="{22FD6B98-5D6D-4B59-ACD0-BD2596F9C5D5}">
  <ds:schemaRefs>
    <ds:schemaRef ds:uri="http://schemas.microsoft.com/sharepoint/v3/contenttype/forms"/>
  </ds:schemaRefs>
</ds:datastoreItem>
</file>

<file path=customXml/itemProps4.xml><?xml version="1.0" encoding="utf-8"?>
<ds:datastoreItem xmlns:ds="http://schemas.openxmlformats.org/officeDocument/2006/customXml" ds:itemID="{B481EAB0-87DA-45DE-A3F7-A6D0CBB81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e7649f-490d-4128-a15a-ad45f7759f3a"/>
    <ds:schemaRef ds:uri="4291720b-d56c-4019-99f9-a851dacaee12"/>
    <ds:schemaRef ds:uri="4251db60-8659-4be7-a75f-d470c46b4d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8741</Words>
  <Application>Microsoft Office PowerPoint</Application>
  <PresentationFormat>Widescreen</PresentationFormat>
  <Paragraphs>792</Paragraphs>
  <Slides>47</Slides>
  <Notes>41</Notes>
  <HiddenSlides>1</HiddenSlides>
  <MMClips>0</MMClips>
  <ScaleCrop>false</ScaleCrop>
  <HeadingPairs>
    <vt:vector size="8" baseType="variant">
      <vt:variant>
        <vt:lpstr>Fonts Used</vt:lpstr>
      </vt:variant>
      <vt:variant>
        <vt:i4>8</vt:i4>
      </vt:variant>
      <vt:variant>
        <vt:lpstr>Theme</vt:lpstr>
      </vt:variant>
      <vt:variant>
        <vt:i4>13</vt:i4>
      </vt:variant>
      <vt:variant>
        <vt:lpstr>Embedded OLE Servers</vt:lpstr>
      </vt:variant>
      <vt:variant>
        <vt:i4>1</vt:i4>
      </vt:variant>
      <vt:variant>
        <vt:lpstr>Slide Titles</vt:lpstr>
      </vt:variant>
      <vt:variant>
        <vt:i4>47</vt:i4>
      </vt:variant>
    </vt:vector>
  </HeadingPairs>
  <TitlesOfParts>
    <vt:vector size="69" baseType="lpstr">
      <vt:lpstr>Arial</vt:lpstr>
      <vt:lpstr>Arial Black</vt:lpstr>
      <vt:lpstr>Calibri</vt:lpstr>
      <vt:lpstr>Consolas</vt:lpstr>
      <vt:lpstr>Segoe UI</vt:lpstr>
      <vt:lpstr>Segoe UI Light</vt:lpstr>
      <vt:lpstr>Segoe UI Symbol</vt:lpstr>
      <vt:lpstr>Wingdings</vt:lpstr>
      <vt:lpstr>MSVID_White_Blue_Accent_16x9_2013_06</vt:lpstr>
      <vt:lpstr>2_MSVID_White_Blue_Accent_16x9_2013_06</vt:lpstr>
      <vt:lpstr>FY14 MIE Presentation Template_External_16x9</vt:lpstr>
      <vt:lpstr>1_FY14 MIE Presentation Template_External_16x9</vt:lpstr>
      <vt:lpstr>TrustedCloud_White_Blue_Accent_16x9</vt:lpstr>
      <vt:lpstr>1_TrustedCloud_White_Blue_Accent_16x9</vt:lpstr>
      <vt:lpstr>WHITE TEMPLATE</vt:lpstr>
      <vt:lpstr>1_MSVID_White_Blue_Accent_16x9_2013_06</vt:lpstr>
      <vt:lpstr>1_WHITE TEMPLATE</vt:lpstr>
      <vt:lpstr>2_WHITE TEMPLATE</vt:lpstr>
      <vt:lpstr>3_WHITE TEMPLATE</vt:lpstr>
      <vt:lpstr>3_MSVID_White_Blue_Accent_16x9_2013_06</vt:lpstr>
      <vt:lpstr>4_MSVID_White_Blue_Accent_16x9_2013_06</vt:lpstr>
      <vt:lpstr>think-cell Slide</vt:lpstr>
      <vt:lpstr>Notes to the Speaker</vt:lpstr>
      <vt:lpstr>Cybersecurity, an ever-moving target</vt:lpstr>
      <vt:lpstr>PowerPoint Presentation</vt:lpstr>
      <vt:lpstr>PowerPoint Presentation</vt:lpstr>
      <vt:lpstr>When Sony Pictures was hacked</vt:lpstr>
      <vt:lpstr>Cybersecurity … why does it matter?</vt:lpstr>
      <vt:lpstr>The story of a 20-year-old Ukrainian hacker</vt:lpstr>
      <vt:lpstr>PowerPoint Presentation</vt:lpstr>
      <vt:lpstr>PowerPoint Presentation</vt:lpstr>
      <vt:lpstr>This is not an isolated problem</vt:lpstr>
      <vt:lpstr>This is happening everyday, everywhere</vt:lpstr>
      <vt:lpstr>…but there is a bright side: Opportunity</vt:lpstr>
      <vt:lpstr>The Right Person for Cybersecurity</vt:lpstr>
      <vt:lpstr>Black &amp; White Hats</vt:lpstr>
      <vt:lpstr>Bounties for the White Hats</vt:lpstr>
      <vt:lpstr>The Dark Web, a playground for Black Hats</vt:lpstr>
      <vt:lpstr>Bitcoin, a currency of the Dark Web</vt:lpstr>
      <vt:lpstr>Hacking for fun</vt:lpstr>
      <vt:lpstr>The Attack Vectors  (the hacks)</vt:lpstr>
      <vt:lpstr>The history of hacking</vt:lpstr>
      <vt:lpstr>Types of Attack Vectors</vt:lpstr>
      <vt:lpstr>Phishing and SpearPhishing</vt:lpstr>
      <vt:lpstr>Back to the bank heist </vt:lpstr>
      <vt:lpstr>IoT Hacks</vt:lpstr>
      <vt:lpstr>IoT Hacks at Target</vt:lpstr>
      <vt:lpstr>Origins of the cloud</vt:lpstr>
      <vt:lpstr>Today’s Cloud addresses cybersecurity</vt:lpstr>
      <vt:lpstr>Wireless auditing </vt:lpstr>
      <vt:lpstr>Hardware surveillance</vt:lpstr>
      <vt:lpstr>Cell phone surveillance</vt:lpstr>
      <vt:lpstr>SQL Injection Attack</vt:lpstr>
      <vt:lpstr>Story of Little Bobby Tables</vt:lpstr>
      <vt:lpstr>SQL Injection Attack: Countermeasure</vt:lpstr>
      <vt:lpstr>PowerPoint Presentation</vt:lpstr>
      <vt:lpstr>Can passwords be cracked?</vt:lpstr>
      <vt:lpstr>Brute force can break passwords</vt:lpstr>
      <vt:lpstr>Brute force is optimized with a Rainbow Table</vt:lpstr>
      <vt:lpstr>Countermeasure #1: Put some salt on it</vt:lpstr>
      <vt:lpstr>PowerPoint Presentation</vt:lpstr>
      <vt:lpstr>PowerPoint Presentation</vt:lpstr>
      <vt:lpstr>Countermeasures (countering the hack)</vt:lpstr>
      <vt:lpstr>How do we best protect ourselves?</vt:lpstr>
      <vt:lpstr>A move to detection and response</vt:lpstr>
      <vt:lpstr>Surfing the wave of cyber crime</vt:lpstr>
      <vt:lpstr>Opportunities are vast</vt:lpstr>
      <vt:lpstr>Your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
  <cp:keywords/>
  <cp:lastModifiedBy/>
  <cp:revision>2</cp:revision>
  <dcterms:created xsi:type="dcterms:W3CDTF">2015-07-31T23:22:49Z</dcterms:created>
  <dcterms:modified xsi:type="dcterms:W3CDTF">2016-08-09T17:54:54Z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0x01010071C4669CC7B29248BB41C6A5DCCF1B90</vt:lpwstr>
  </property>
  <property fmtid="{D5CDD505-2E9C-101B-9397-08002B2CF9AE}" pid="3" name="Created By">
    <vt:lpwstr>i:0#.f|membership|v-caicha@microsoft.com</vt:lpwstr>
  </property>
  <property fmtid="{D5CDD505-2E9C-101B-9397-08002B2CF9AE}" pid="4" name="Modified By">
    <vt:lpwstr>i:0#.f|membership|v-aaja@microsoft.com</vt:lpwstr>
  </property>
  <property fmtid="{D5CDD505-2E9C-101B-9397-08002B2CF9AE}" pid="5" name="FileLeafRef">
    <vt:lpwstr>Updated FY15 WWPS Cybersecurity_Core Deck_ 100 level.pptx</vt:lpwstr>
  </property>
  <property fmtid="{D5CDD505-2E9C-101B-9397-08002B2CF9AE}" pid="6" name="TechnicalLevel">
    <vt:lpwstr/>
  </property>
  <property fmtid="{D5CDD505-2E9C-101B-9397-08002B2CF9AE}" pid="7" name="Audiences">
    <vt:lpwstr/>
  </property>
  <property fmtid="{D5CDD505-2E9C-101B-9397-08002B2CF9AE}" pid="8" name="TaxKeyword">
    <vt:lpwstr/>
  </property>
  <property fmtid="{D5CDD505-2E9C-101B-9397-08002B2CF9AE}" pid="9" name="Region">
    <vt:lpwstr/>
  </property>
  <property fmtid="{D5CDD505-2E9C-101B-9397-08002B2CF9AE}" pid="10" name="Confidentiality">
    <vt:lpwstr/>
  </property>
  <property fmtid="{D5CDD505-2E9C-101B-9397-08002B2CF9AE}" pid="11" name="ItemType">
    <vt:lpwstr/>
  </property>
  <property fmtid="{D5CDD505-2E9C-101B-9397-08002B2CF9AE}" pid="12" name="Roles">
    <vt:lpwstr/>
  </property>
  <property fmtid="{D5CDD505-2E9C-101B-9397-08002B2CF9AE}" pid="13" name="Industries">
    <vt:lpwstr/>
  </property>
  <property fmtid="{D5CDD505-2E9C-101B-9397-08002B2CF9AE}" pid="14" name="Competitors">
    <vt:lpwstr/>
  </property>
  <property fmtid="{D5CDD505-2E9C-101B-9397-08002B2CF9AE}" pid="15" name="SMSGDomain">
    <vt:lpwstr/>
  </property>
  <property fmtid="{D5CDD505-2E9C-101B-9397-08002B2CF9AE}" pid="16" name="BusinessArchitecture">
    <vt:lpwstr/>
  </property>
  <property fmtid="{D5CDD505-2E9C-101B-9397-08002B2CF9AE}" pid="17" name="Products">
    <vt:lpwstr/>
  </property>
  <property fmtid="{D5CDD505-2E9C-101B-9397-08002B2CF9AE}" pid="18" name="EnterpriseDomainTags">
    <vt:lpwstr/>
  </property>
  <property fmtid="{D5CDD505-2E9C-101B-9397-08002B2CF9AE}" pid="19" name="Segments">
    <vt:lpwstr/>
  </property>
  <property fmtid="{D5CDD505-2E9C-101B-9397-08002B2CF9AE}" pid="20" name="Partners">
    <vt:lpwstr/>
  </property>
  <property fmtid="{D5CDD505-2E9C-101B-9397-08002B2CF9AE}" pid="21" name="ActivitiesAndPrograms">
    <vt:lpwstr/>
  </property>
  <property fmtid="{D5CDD505-2E9C-101B-9397-08002B2CF9AE}" pid="22" name="Groups">
    <vt:lpwstr/>
  </property>
  <property fmtid="{D5CDD505-2E9C-101B-9397-08002B2CF9AE}" pid="23" name="Topics">
    <vt:lpwstr/>
  </property>
  <property fmtid="{D5CDD505-2E9C-101B-9397-08002B2CF9AE}" pid="24" name="Languages">
    <vt:lpwstr/>
  </property>
  <property fmtid="{D5CDD505-2E9C-101B-9397-08002B2CF9AE}" pid="25" name="_dlc_DocIdItemGuid">
    <vt:lpwstr>e6df1bb9-6c39-4f65-89f9-51abe25f7ef5</vt:lpwstr>
  </property>
  <property fmtid="{D5CDD505-2E9C-101B-9397-08002B2CF9AE}" pid="26" name="source_item_id">
    <vt:lpwstr>20748</vt:lpwstr>
  </property>
  <property fmtid="{D5CDD505-2E9C-101B-9397-08002B2CF9AE}" pid="27" name="of67e5d4b76f4a9db8769983fda9cec0">
    <vt:lpwstr/>
  </property>
  <property fmtid="{D5CDD505-2E9C-101B-9397-08002B2CF9AE}" pid="28" name="NewsType">
    <vt:lpwstr/>
  </property>
  <property fmtid="{D5CDD505-2E9C-101B-9397-08002B2CF9AE}" pid="29" name="ga0c0bf70a6644469c61b3efa7025301">
    <vt:lpwstr/>
  </property>
  <property fmtid="{D5CDD505-2E9C-101B-9397-08002B2CF9AE}" pid="30" name="MSProducts">
    <vt:lpwstr/>
  </property>
  <property fmtid="{D5CDD505-2E9C-101B-9397-08002B2CF9AE}" pid="31" name="ExperienceContentType">
    <vt:lpwstr/>
  </property>
  <property fmtid="{D5CDD505-2E9C-101B-9397-08002B2CF9AE}" pid="32" name="SMSGTags">
    <vt:lpwstr/>
  </property>
  <property fmtid="{D5CDD505-2E9C-101B-9397-08002B2CF9AE}" pid="33" name="MSPhysicalGeography">
    <vt:lpwstr/>
  </property>
  <property fmtid="{D5CDD505-2E9C-101B-9397-08002B2CF9AE}" pid="34" name="j3562c58ee414e028925bc902cfc01a1">
    <vt:lpwstr/>
  </property>
  <property fmtid="{D5CDD505-2E9C-101B-9397-08002B2CF9AE}" pid="35" name="l6f004f21209409da86a713c0f24627d">
    <vt:lpwstr/>
  </property>
  <property fmtid="{D5CDD505-2E9C-101B-9397-08002B2CF9AE}" pid="36" name="la4444b61d19467597d63190b69ac227">
    <vt:lpwstr/>
  </property>
  <property fmtid="{D5CDD505-2E9C-101B-9397-08002B2CF9AE}" pid="37" name="MSProductsTaxHTField0">
    <vt:lpwstr/>
  </property>
  <property fmtid="{D5CDD505-2E9C-101B-9397-08002B2CF9AE}" pid="38" name="_docset_NoMedatataSyncRequired">
    <vt:lpwstr>False</vt:lpwstr>
  </property>
  <property fmtid="{D5CDD505-2E9C-101B-9397-08002B2CF9AE}" pid="39" name="e8080b0481964c759b2c36ae49591b31">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NewsSource">
    <vt:lpwstr/>
  </property>
  <property fmtid="{D5CDD505-2E9C-101B-9397-08002B2CF9AE}" pid="44" name="_dlc_policyId">
    <vt:lpwstr/>
  </property>
  <property fmtid="{D5CDD505-2E9C-101B-9397-08002B2CF9AE}" pid="45" name="ItemRetentionFormula">
    <vt:lpwstr/>
  </property>
  <property fmtid="{D5CDD505-2E9C-101B-9397-08002B2CF9AE}" pid="46" name="Account">
    <vt:lpwstr>15;#Microsoft|d841e977-0b57-4f5c-bd13-db9e556048b6</vt:lpwstr>
  </property>
  <property fmtid="{D5CDD505-2E9C-101B-9397-08002B2CF9AE}" pid="47" name="Division">
    <vt:lpwstr/>
  </property>
  <property fmtid="{D5CDD505-2E9C-101B-9397-08002B2CF9AE}" pid="48" name="ItemTypeTag">
    <vt:lpwstr/>
  </property>
  <property fmtid="{D5CDD505-2E9C-101B-9397-08002B2CF9AE}" pid="49" name="Audience1">
    <vt:lpwstr/>
  </property>
  <property fmtid="{D5CDD505-2E9C-101B-9397-08002B2CF9AE}" pid="50" name="ContentType1">
    <vt:lpwstr>14;#Document|64c15061-4ecf-4866-9082-c78643db035d</vt:lpwstr>
  </property>
</Properties>
</file>